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4"/>
  </p:sldMasterIdLst>
  <p:notesMasterIdLst>
    <p:notesMasterId r:id="rId55"/>
  </p:notesMasterIdLst>
  <p:handoutMasterIdLst>
    <p:handoutMasterId r:id="rId56"/>
  </p:handoutMasterIdLst>
  <p:sldIdLst>
    <p:sldId id="256" r:id="rId5"/>
    <p:sldId id="293" r:id="rId6"/>
    <p:sldId id="257" r:id="rId7"/>
    <p:sldId id="282" r:id="rId8"/>
    <p:sldId id="262" r:id="rId9"/>
    <p:sldId id="270" r:id="rId10"/>
    <p:sldId id="264" r:id="rId11"/>
    <p:sldId id="260" r:id="rId12"/>
    <p:sldId id="290" r:id="rId13"/>
    <p:sldId id="291" r:id="rId14"/>
    <p:sldId id="266" r:id="rId15"/>
    <p:sldId id="265" r:id="rId16"/>
    <p:sldId id="268" r:id="rId17"/>
    <p:sldId id="283" r:id="rId18"/>
    <p:sldId id="279" r:id="rId19"/>
    <p:sldId id="296" r:id="rId20"/>
    <p:sldId id="297" r:id="rId21"/>
    <p:sldId id="295" r:id="rId22"/>
    <p:sldId id="298" r:id="rId23"/>
    <p:sldId id="284" r:id="rId24"/>
    <p:sldId id="267" r:id="rId25"/>
    <p:sldId id="288" r:id="rId26"/>
    <p:sldId id="286" r:id="rId27"/>
    <p:sldId id="287" r:id="rId28"/>
    <p:sldId id="273" r:id="rId29"/>
    <p:sldId id="275" r:id="rId30"/>
    <p:sldId id="276" r:id="rId31"/>
    <p:sldId id="277" r:id="rId32"/>
    <p:sldId id="294" r:id="rId33"/>
    <p:sldId id="299" r:id="rId34"/>
    <p:sldId id="300" r:id="rId35"/>
    <p:sldId id="301" r:id="rId36"/>
    <p:sldId id="302" r:id="rId37"/>
    <p:sldId id="292" r:id="rId38"/>
    <p:sldId id="314" r:id="rId39"/>
    <p:sldId id="303" r:id="rId40"/>
    <p:sldId id="306" r:id="rId41"/>
    <p:sldId id="307" r:id="rId42"/>
    <p:sldId id="305" r:id="rId43"/>
    <p:sldId id="304" r:id="rId44"/>
    <p:sldId id="269" r:id="rId45"/>
    <p:sldId id="272" r:id="rId46"/>
    <p:sldId id="309" r:id="rId47"/>
    <p:sldId id="316" r:id="rId48"/>
    <p:sldId id="317" r:id="rId49"/>
    <p:sldId id="281" r:id="rId50"/>
    <p:sldId id="313" r:id="rId51"/>
    <p:sldId id="308" r:id="rId52"/>
    <p:sldId id="315" r:id="rId53"/>
    <p:sldId id="259" r:id="rId5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485" autoAdjust="0"/>
    <p:restoredTop sz="70557" autoAdjust="0"/>
  </p:normalViewPr>
  <p:slideViewPr>
    <p:cSldViewPr>
      <p:cViewPr varScale="1">
        <p:scale>
          <a:sx n="63" d="100"/>
          <a:sy n="63" d="100"/>
        </p:scale>
        <p:origin x="-196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7" d="100"/>
        <a:sy n="97" d="100"/>
      </p:scale>
      <p:origin x="0" y="-534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notesMaster" Target="notesMasters/notesMaster1.xml"/><Relationship Id="rId56" Type="http://schemas.openxmlformats.org/officeDocument/2006/relationships/handoutMaster" Target="handoutMasters/handout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2253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2253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2253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3090E924-BEAB-49AD-8094-21B0A58CFB0B}" type="slidenum">
              <a:rPr lang="en-US"/>
              <a:pPr/>
              <a:t>‹#›</a:t>
            </a:fld>
            <a:endParaRPr lang="en-US"/>
          </a:p>
        </p:txBody>
      </p:sp>
    </p:spTree>
    <p:extLst>
      <p:ext uri="{BB962C8B-B14F-4D97-AF65-F5344CB8AC3E}">
        <p14:creationId xmlns:p14="http://schemas.microsoft.com/office/powerpoint/2010/main" val="9860832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02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0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2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03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B480CEF-055C-4B7A-9AC9-29B36D179BA5}" type="slidenum">
              <a:rPr lang="en-US"/>
              <a:pPr/>
              <a:t>‹#›</a:t>
            </a:fld>
            <a:endParaRPr lang="en-US"/>
          </a:p>
        </p:txBody>
      </p:sp>
    </p:spTree>
    <p:extLst>
      <p:ext uri="{BB962C8B-B14F-4D97-AF65-F5344CB8AC3E}">
        <p14:creationId xmlns:p14="http://schemas.microsoft.com/office/powerpoint/2010/main" val="180294109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B1C72A-468B-408D-847E-A21C9899A70F}" type="slidenum">
              <a:rPr lang="en-US"/>
              <a:pPr/>
              <a:t>1</a:t>
            </a:fld>
            <a:endParaRPr lang="en-US"/>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363739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hiding caches in fall,</a:t>
            </a:r>
            <a:r>
              <a:rPr lang="en-US" baseline="0" dirty="0" smtClean="0"/>
              <a:t> winter, or early Spring, check back to be sure there no poison ivy where your cache is hidden and be sure any cache you hide is close enough that you can reach it easily should it need maintenance.</a:t>
            </a:r>
          </a:p>
          <a:p>
            <a:r>
              <a:rPr lang="en-US" baseline="0" dirty="0" smtClean="0"/>
              <a:t>If you want to hide caches on school property that you will leave out and register online, you need to get permission to do so and BE VERY CLEAR about times when </a:t>
            </a:r>
            <a:r>
              <a:rPr lang="en-US" baseline="0" dirty="0" err="1" smtClean="0"/>
              <a:t>cachers</a:t>
            </a:r>
            <a:r>
              <a:rPr lang="en-US" baseline="0" dirty="0" smtClean="0"/>
              <a:t> should NOT be on school property when you post your cache.</a:t>
            </a:r>
          </a:p>
          <a:p>
            <a:r>
              <a:rPr lang="en-US" baseline="0" dirty="0" smtClean="0"/>
              <a:t>Personal safety is a must – do not place caches in or near bee hives, water, cliffs or ledges, or otherwise dangerous areas. </a:t>
            </a:r>
          </a:p>
          <a:p>
            <a:endParaRPr lang="en-US" dirty="0"/>
          </a:p>
        </p:txBody>
      </p:sp>
      <p:sp>
        <p:nvSpPr>
          <p:cNvPr id="4" name="Slide Number Placeholder 3"/>
          <p:cNvSpPr>
            <a:spLocks noGrp="1"/>
          </p:cNvSpPr>
          <p:nvPr>
            <p:ph type="sldNum" sz="quarter" idx="10"/>
          </p:nvPr>
        </p:nvSpPr>
        <p:spPr/>
        <p:txBody>
          <a:bodyPr/>
          <a:lstStyle/>
          <a:p>
            <a:fld id="{6B480CEF-055C-4B7A-9AC9-29B36D179BA5}" type="slidenum">
              <a:rPr lang="en-US" smtClean="0"/>
              <a:pPr/>
              <a:t>10</a:t>
            </a:fld>
            <a:endParaRPr lang="en-US"/>
          </a:p>
        </p:txBody>
      </p:sp>
    </p:spTree>
    <p:extLst>
      <p:ext uri="{BB962C8B-B14F-4D97-AF65-F5344CB8AC3E}">
        <p14:creationId xmlns:p14="http://schemas.microsoft.com/office/powerpoint/2010/main" val="472037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AA1A2C-23C8-4CCC-A7DD-EC2F74AA1430}" type="slidenum">
              <a:rPr lang="en-US"/>
              <a:pPr/>
              <a:t>11</a:t>
            </a:fld>
            <a:endParaRPr lang="en-US"/>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r>
              <a:rPr lang="en-US" sz="1200" dirty="0" smtClean="0">
                <a:latin typeface="Calibri" panose="020F0502020204030204" pitchFamily="34" charset="0"/>
              </a:rPr>
              <a:t>You can join several free geocaching clubs to find caches in your area.  We joined Geocaching.com.</a:t>
            </a:r>
            <a:r>
              <a:rPr lang="en-US" sz="1200" baseline="0" dirty="0" smtClean="0">
                <a:latin typeface="Calibri" panose="020F0502020204030204" pitchFamily="34" charset="0"/>
              </a:rPr>
              <a:t>   Sometimes walls and other items may be in the way that you must go around.  Other times, the cache is on TOP of a building, in the air above you, or in an otherwise interesting position.  Some geocache hiders are industriously creative in where they stash their cache.</a:t>
            </a:r>
            <a:endParaRPr lang="en-US" dirty="0"/>
          </a:p>
        </p:txBody>
      </p:sp>
    </p:spTree>
    <p:extLst>
      <p:ext uri="{BB962C8B-B14F-4D97-AF65-F5344CB8AC3E}">
        <p14:creationId xmlns:p14="http://schemas.microsoft.com/office/powerpoint/2010/main" val="3885899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6ABAE4-86AE-4844-BE3C-10A9CDCD560C}" type="slidenum">
              <a:rPr lang="en-US"/>
              <a:pPr/>
              <a:t>12</a:t>
            </a:fld>
            <a:endParaRPr lang="en-US"/>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r>
              <a:rPr lang="en-US" sz="1200" dirty="0" smtClean="0">
                <a:latin typeface="Calibri" panose="020F0502020204030204" pitchFamily="34" charset="0"/>
              </a:rPr>
              <a:t>When out geocaching, take a bag with you and pick up trash along the way!</a:t>
            </a:r>
          </a:p>
          <a:p>
            <a:endParaRPr lang="en-US" sz="1200" dirty="0" smtClean="0">
              <a:latin typeface="Calibri" panose="020F0502020204030204" pitchFamily="34" charset="0"/>
            </a:endParaRPr>
          </a:p>
          <a:p>
            <a:endParaRPr lang="en-US" dirty="0"/>
          </a:p>
        </p:txBody>
      </p:sp>
    </p:spTree>
    <p:extLst>
      <p:ext uri="{BB962C8B-B14F-4D97-AF65-F5344CB8AC3E}">
        <p14:creationId xmlns:p14="http://schemas.microsoft.com/office/powerpoint/2010/main" val="2785774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4BA68D-8468-4DE8-9264-DF78617D6868}" type="slidenum">
              <a:rPr lang="en-US"/>
              <a:pPr/>
              <a:t>13</a:t>
            </a:fld>
            <a:endParaRPr lang="en-US"/>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96293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EasyGPS</a:t>
            </a:r>
            <a:r>
              <a:rPr lang="en-US" baseline="0" dirty="0" smtClean="0"/>
              <a:t> is a free downloadable program used to capture/upload all coordinates ‘marked’ by a single GPS device.  The software is then used to download all coordinates to all other devices so they are all the same (requires  USB cable to connect devices and can take some time to do depending on the number of devices you use.)  </a:t>
            </a:r>
            <a:endParaRPr lang="en-US" dirty="0"/>
          </a:p>
        </p:txBody>
      </p:sp>
      <p:sp>
        <p:nvSpPr>
          <p:cNvPr id="4" name="Slide Number Placeholder 3"/>
          <p:cNvSpPr>
            <a:spLocks noGrp="1"/>
          </p:cNvSpPr>
          <p:nvPr>
            <p:ph type="sldNum" sz="quarter" idx="10"/>
          </p:nvPr>
        </p:nvSpPr>
        <p:spPr/>
        <p:txBody>
          <a:bodyPr/>
          <a:lstStyle/>
          <a:p>
            <a:fld id="{6B480CEF-055C-4B7A-9AC9-29B36D179BA5}" type="slidenum">
              <a:rPr lang="en-US" smtClean="0"/>
              <a:pPr/>
              <a:t>14</a:t>
            </a:fld>
            <a:endParaRPr lang="en-US"/>
          </a:p>
        </p:txBody>
      </p:sp>
    </p:spTree>
    <p:extLst>
      <p:ext uri="{BB962C8B-B14F-4D97-AF65-F5344CB8AC3E}">
        <p14:creationId xmlns:p14="http://schemas.microsoft.com/office/powerpoint/2010/main" val="1985059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480CEF-055C-4B7A-9AC9-29B36D179BA5}" type="slidenum">
              <a:rPr lang="en-US" smtClean="0"/>
              <a:pPr/>
              <a:t>15</a:t>
            </a:fld>
            <a:endParaRPr lang="en-US"/>
          </a:p>
        </p:txBody>
      </p:sp>
    </p:spTree>
    <p:extLst>
      <p:ext uri="{BB962C8B-B14F-4D97-AF65-F5344CB8AC3E}">
        <p14:creationId xmlns:p14="http://schemas.microsoft.com/office/powerpoint/2010/main" val="34567725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waypoint is the cache location on the earth written in longitude and latitude coordinates.  Your GPS device will</a:t>
            </a:r>
            <a:r>
              <a:rPr lang="en-US" baseline="0" dirty="0" smtClean="0"/>
              <a:t> calculate the waypoint for you when you MARK THE WAYPOINT.</a:t>
            </a:r>
            <a:endParaRPr lang="en-US" dirty="0"/>
          </a:p>
        </p:txBody>
      </p:sp>
      <p:sp>
        <p:nvSpPr>
          <p:cNvPr id="4" name="Slide Number Placeholder 3"/>
          <p:cNvSpPr>
            <a:spLocks noGrp="1"/>
          </p:cNvSpPr>
          <p:nvPr>
            <p:ph type="sldNum" sz="quarter" idx="10"/>
          </p:nvPr>
        </p:nvSpPr>
        <p:spPr/>
        <p:txBody>
          <a:bodyPr/>
          <a:lstStyle/>
          <a:p>
            <a:fld id="{6B480CEF-055C-4B7A-9AC9-29B36D179BA5}" type="slidenum">
              <a:rPr lang="en-US" smtClean="0"/>
              <a:pPr/>
              <a:t>16</a:t>
            </a:fld>
            <a:endParaRPr lang="en-US"/>
          </a:p>
        </p:txBody>
      </p:sp>
    </p:spTree>
    <p:extLst>
      <p:ext uri="{BB962C8B-B14F-4D97-AF65-F5344CB8AC3E}">
        <p14:creationId xmlns:p14="http://schemas.microsoft.com/office/powerpoint/2010/main" val="755207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480CEF-055C-4B7A-9AC9-29B36D179BA5}" type="slidenum">
              <a:rPr lang="en-US" smtClean="0"/>
              <a:pPr/>
              <a:t>17</a:t>
            </a:fld>
            <a:endParaRPr lang="en-US"/>
          </a:p>
        </p:txBody>
      </p:sp>
    </p:spTree>
    <p:extLst>
      <p:ext uri="{BB962C8B-B14F-4D97-AF65-F5344CB8AC3E}">
        <p14:creationId xmlns:p14="http://schemas.microsoft.com/office/powerpoint/2010/main" val="15123058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480CEF-055C-4B7A-9AC9-29B36D179BA5}" type="slidenum">
              <a:rPr lang="en-US"/>
              <a:pPr/>
              <a:t>18</a:t>
            </a:fld>
            <a:endParaRPr lang="en-US"/>
          </a:p>
        </p:txBody>
      </p:sp>
    </p:spTree>
    <p:extLst>
      <p:ext uri="{BB962C8B-B14F-4D97-AF65-F5344CB8AC3E}">
        <p14:creationId xmlns:p14="http://schemas.microsoft.com/office/powerpoint/2010/main" val="78380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receiving and sending of waypoints is</a:t>
            </a:r>
            <a:r>
              <a:rPr lang="en-US" baseline="0" dirty="0" smtClean="0"/>
              <a:t> extremely fast.  You can get 30 devices loaded in mere minutes.  After the GPS receives the waypoints list, you are ready!</a:t>
            </a:r>
            <a:endParaRPr lang="en-US" dirty="0"/>
          </a:p>
        </p:txBody>
      </p:sp>
      <p:sp>
        <p:nvSpPr>
          <p:cNvPr id="4" name="Slide Number Placeholder 3"/>
          <p:cNvSpPr>
            <a:spLocks noGrp="1"/>
          </p:cNvSpPr>
          <p:nvPr>
            <p:ph type="sldNum" sz="quarter" idx="10"/>
          </p:nvPr>
        </p:nvSpPr>
        <p:spPr/>
        <p:txBody>
          <a:bodyPr/>
          <a:lstStyle/>
          <a:p>
            <a:fld id="{6B480CEF-055C-4B7A-9AC9-29B36D179BA5}" type="slidenum">
              <a:rPr lang="en-US" smtClean="0"/>
              <a:pPr/>
              <a:t>19</a:t>
            </a:fld>
            <a:endParaRPr lang="en-US"/>
          </a:p>
        </p:txBody>
      </p:sp>
    </p:spTree>
    <p:extLst>
      <p:ext uri="{BB962C8B-B14F-4D97-AF65-F5344CB8AC3E}">
        <p14:creationId xmlns:p14="http://schemas.microsoft.com/office/powerpoint/2010/main" val="3392915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480CEF-055C-4B7A-9AC9-29B36D179BA5}" type="slidenum">
              <a:rPr lang="en-US" smtClean="0"/>
              <a:pPr/>
              <a:t>2</a:t>
            </a:fld>
            <a:endParaRPr lang="en-US"/>
          </a:p>
        </p:txBody>
      </p:sp>
    </p:spTree>
    <p:extLst>
      <p:ext uri="{BB962C8B-B14F-4D97-AF65-F5344CB8AC3E}">
        <p14:creationId xmlns:p14="http://schemas.microsoft.com/office/powerpoint/2010/main" val="24683719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working together promotes</a:t>
            </a:r>
            <a:r>
              <a:rPr lang="en-US" baseline="0" dirty="0" smtClean="0"/>
              <a:t> collaborative teamwork, not only in finding the cache, but in solving the cache contents.  Rotating the device for each cache gives all students a turn to lead the group.  One locates the cache, the other gets to open it, etc. </a:t>
            </a:r>
            <a:endParaRPr lang="en-US" dirty="0"/>
          </a:p>
        </p:txBody>
      </p:sp>
      <p:sp>
        <p:nvSpPr>
          <p:cNvPr id="4" name="Slide Number Placeholder 3"/>
          <p:cNvSpPr>
            <a:spLocks noGrp="1"/>
          </p:cNvSpPr>
          <p:nvPr>
            <p:ph type="sldNum" sz="quarter" idx="10"/>
          </p:nvPr>
        </p:nvSpPr>
        <p:spPr/>
        <p:txBody>
          <a:bodyPr/>
          <a:lstStyle/>
          <a:p>
            <a:fld id="{6B480CEF-055C-4B7A-9AC9-29B36D179BA5}" type="slidenum">
              <a:rPr lang="en-US" smtClean="0"/>
              <a:pPr/>
              <a:t>20</a:t>
            </a:fld>
            <a:endParaRPr lang="en-US"/>
          </a:p>
        </p:txBody>
      </p:sp>
    </p:spTree>
    <p:extLst>
      <p:ext uri="{BB962C8B-B14F-4D97-AF65-F5344CB8AC3E}">
        <p14:creationId xmlns:p14="http://schemas.microsoft.com/office/powerpoint/2010/main" val="8218086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224562-841B-4587-936E-79CE5550F813}" type="slidenum">
              <a:rPr lang="en-US"/>
              <a:pPr/>
              <a:t>21</a:t>
            </a:fld>
            <a:endParaRPr 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r>
              <a:rPr lang="en-US" dirty="0" smtClean="0"/>
              <a:t>These tips are for geocaching of</a:t>
            </a:r>
            <a:endParaRPr lang="en-US" dirty="0"/>
          </a:p>
        </p:txBody>
      </p:sp>
    </p:spTree>
    <p:extLst>
      <p:ext uri="{BB962C8B-B14F-4D97-AF65-F5344CB8AC3E}">
        <p14:creationId xmlns:p14="http://schemas.microsoft.com/office/powerpoint/2010/main" val="39584921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Cache</a:t>
            </a:r>
            <a:r>
              <a:rPr lang="en-US" b="1" baseline="0" dirty="0" smtClean="0"/>
              <a:t> In Trash Out </a:t>
            </a:r>
            <a:r>
              <a:rPr lang="en-US" baseline="0" dirty="0" smtClean="0"/>
              <a:t>– Bring a trash bag and pick up any trash you find along the way</a:t>
            </a:r>
          </a:p>
          <a:p>
            <a:r>
              <a:rPr lang="en-US" b="1" baseline="0" dirty="0" smtClean="0"/>
              <a:t>Take Nothing Leave Nothing </a:t>
            </a:r>
            <a:r>
              <a:rPr lang="en-US" baseline="0" dirty="0" smtClean="0"/>
              <a:t>– If you don’t like the trinkets or have nothing to trade, don’t take anything from the cache box and don’t leave anything unless you want to (like somebody else’s </a:t>
            </a:r>
            <a:r>
              <a:rPr lang="en-US" baseline="0" dirty="0" err="1" smtClean="0"/>
              <a:t>trackable</a:t>
            </a:r>
            <a:r>
              <a:rPr lang="en-US" baseline="0" dirty="0" smtClean="0"/>
              <a: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B480CEF-055C-4B7A-9AC9-29B36D179BA5}" type="slidenum">
              <a:rPr lang="en-US" smtClean="0"/>
              <a:pPr/>
              <a:t>22</a:t>
            </a:fld>
            <a:endParaRPr lang="en-US"/>
          </a:p>
        </p:txBody>
      </p:sp>
    </p:spTree>
    <p:extLst>
      <p:ext uri="{BB962C8B-B14F-4D97-AF65-F5344CB8AC3E}">
        <p14:creationId xmlns:p14="http://schemas.microsoft.com/office/powerpoint/2010/main" val="33154861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480CEF-055C-4B7A-9AC9-29B36D179BA5}" type="slidenum">
              <a:rPr lang="en-US" smtClean="0"/>
              <a:pPr/>
              <a:t>23</a:t>
            </a:fld>
            <a:endParaRPr lang="en-US"/>
          </a:p>
        </p:txBody>
      </p:sp>
    </p:spTree>
    <p:extLst>
      <p:ext uri="{BB962C8B-B14F-4D97-AF65-F5344CB8AC3E}">
        <p14:creationId xmlns:p14="http://schemas.microsoft.com/office/powerpoint/2010/main" val="40712740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480CEF-055C-4B7A-9AC9-29B36D179BA5}" type="slidenum">
              <a:rPr lang="en-US" smtClean="0"/>
              <a:pPr/>
              <a:t>24</a:t>
            </a:fld>
            <a:endParaRPr lang="en-US"/>
          </a:p>
        </p:txBody>
      </p:sp>
    </p:spTree>
    <p:extLst>
      <p:ext uri="{BB962C8B-B14F-4D97-AF65-F5344CB8AC3E}">
        <p14:creationId xmlns:p14="http://schemas.microsoft.com/office/powerpoint/2010/main" val="11918307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dirty="0" smtClean="0">
                <a:latin typeface="Calibri" panose="020F0502020204030204" pitchFamily="34" charset="0"/>
              </a:rPr>
              <a:t>There is a plethora of geocaching apps – here’s a short list….</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dirty="0" smtClean="0">
                <a:latin typeface="Calibri" panose="020F0502020204030204" pitchFamily="34" charset="0"/>
              </a:rPr>
              <a:t>MOTHER</a:t>
            </a:r>
            <a:r>
              <a:rPr lang="en-US" sz="1200" b="1" baseline="0" dirty="0" smtClean="0">
                <a:latin typeface="Calibri" panose="020F0502020204030204" pitchFamily="34" charset="0"/>
              </a:rPr>
              <a:t> OF ALL GEOCACHING APPS: </a:t>
            </a:r>
            <a:r>
              <a:rPr lang="en-US" sz="1200" b="1" dirty="0" smtClean="0">
                <a:latin typeface="Calibri" panose="020F0502020204030204" pitchFamily="34" charset="0"/>
              </a:rPr>
              <a:t>Geocaching.com</a:t>
            </a:r>
            <a:r>
              <a:rPr lang="en-US" sz="1200" b="1" baseline="0" dirty="0" smtClean="0">
                <a:latin typeface="Calibri" panose="020F0502020204030204" pitchFamily="34" charset="0"/>
              </a:rPr>
              <a:t> - $9.99 </a:t>
            </a:r>
            <a:r>
              <a:rPr lang="en-US" sz="1200" baseline="0" dirty="0" smtClean="0">
                <a:latin typeface="Calibri" panose="020F0502020204030204" pitchFamily="34" charset="0"/>
              </a:rPr>
              <a:t>- </a:t>
            </a:r>
            <a:r>
              <a:rPr lang="en-US" sz="1200" dirty="0" smtClean="0">
                <a:latin typeface="Calibri" panose="020F0502020204030204" pitchFamily="34" charset="0"/>
              </a:rPr>
              <a:t>The official app for Geocaching.com /</a:t>
            </a:r>
            <a:r>
              <a:rPr lang="en-US" sz="1200" dirty="0" err="1" smtClean="0">
                <a:latin typeface="Calibri" panose="020F0502020204030204" pitchFamily="34" charset="0"/>
              </a:rPr>
              <a:t>Groundspeak</a:t>
            </a:r>
            <a:r>
              <a:rPr lang="en-US" sz="1200" dirty="0" smtClean="0">
                <a:latin typeface="Calibri" panose="020F0502020204030204" pitchFamily="34" charset="0"/>
              </a:rPr>
              <a:t>. Most expensive. Overall good app for the beginner</a:t>
            </a:r>
            <a:r>
              <a:rPr lang="en-US" sz="1200" b="1" baseline="0" dirty="0" smtClean="0">
                <a:latin typeface="Calibri" panose="020F0502020204030204" pitchFamily="34" charset="0"/>
              </a:rPr>
              <a:t>.  </a:t>
            </a:r>
            <a:r>
              <a:rPr lang="en-US" sz="1200" b="0" baseline="0" dirty="0" smtClean="0">
                <a:latin typeface="Calibri" panose="020F0502020204030204" pitchFamily="34" charset="0"/>
              </a:rPr>
              <a:t>Found on Google Play Store.</a:t>
            </a:r>
            <a:endParaRPr lang="en-US" dirty="0"/>
          </a:p>
        </p:txBody>
      </p:sp>
      <p:sp>
        <p:nvSpPr>
          <p:cNvPr id="4" name="Slide Number Placeholder 3"/>
          <p:cNvSpPr>
            <a:spLocks noGrp="1"/>
          </p:cNvSpPr>
          <p:nvPr>
            <p:ph type="sldNum" sz="quarter" idx="10"/>
          </p:nvPr>
        </p:nvSpPr>
        <p:spPr/>
        <p:txBody>
          <a:bodyPr/>
          <a:lstStyle/>
          <a:p>
            <a:fld id="{6B480CEF-055C-4B7A-9AC9-29B36D179BA5}" type="slidenum">
              <a:rPr lang="en-US" smtClean="0"/>
              <a:pPr/>
              <a:t>25</a:t>
            </a:fld>
            <a:endParaRPr lang="en-US"/>
          </a:p>
        </p:txBody>
      </p:sp>
    </p:spTree>
    <p:extLst>
      <p:ext uri="{BB962C8B-B14F-4D97-AF65-F5344CB8AC3E}">
        <p14:creationId xmlns:p14="http://schemas.microsoft.com/office/powerpoint/2010/main" val="7037547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480CEF-055C-4B7A-9AC9-29B36D179BA5}" type="slidenum">
              <a:rPr lang="en-US" smtClean="0"/>
              <a:pPr/>
              <a:t>26</a:t>
            </a:fld>
            <a:endParaRPr lang="en-US"/>
          </a:p>
        </p:txBody>
      </p:sp>
    </p:spTree>
    <p:extLst>
      <p:ext uri="{BB962C8B-B14F-4D97-AF65-F5344CB8AC3E}">
        <p14:creationId xmlns:p14="http://schemas.microsoft.com/office/powerpoint/2010/main" val="9397473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480CEF-055C-4B7A-9AC9-29B36D179BA5}" type="slidenum">
              <a:rPr lang="en-US" smtClean="0"/>
              <a:pPr/>
              <a:t>27</a:t>
            </a:fld>
            <a:endParaRPr lang="en-US"/>
          </a:p>
        </p:txBody>
      </p:sp>
    </p:spTree>
    <p:extLst>
      <p:ext uri="{BB962C8B-B14F-4D97-AF65-F5344CB8AC3E}">
        <p14:creationId xmlns:p14="http://schemas.microsoft.com/office/powerpoint/2010/main" val="31391828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480CEF-055C-4B7A-9AC9-29B36D179BA5}" type="slidenum">
              <a:rPr lang="en-US" smtClean="0"/>
              <a:pPr/>
              <a:t>28</a:t>
            </a:fld>
            <a:endParaRPr lang="en-US"/>
          </a:p>
        </p:txBody>
      </p:sp>
    </p:spTree>
    <p:extLst>
      <p:ext uri="{BB962C8B-B14F-4D97-AF65-F5344CB8AC3E}">
        <p14:creationId xmlns:p14="http://schemas.microsoft.com/office/powerpoint/2010/main" val="20035547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480CEF-055C-4B7A-9AC9-29B36D179BA5}" type="slidenum">
              <a:rPr lang="en-US"/>
              <a:pPr/>
              <a:t>29</a:t>
            </a:fld>
            <a:endParaRPr lang="en-US"/>
          </a:p>
        </p:txBody>
      </p:sp>
    </p:spTree>
    <p:extLst>
      <p:ext uri="{BB962C8B-B14F-4D97-AF65-F5344CB8AC3E}">
        <p14:creationId xmlns:p14="http://schemas.microsoft.com/office/powerpoint/2010/main" val="1891189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7A1CD0-8A25-4F61-BEEC-3E0A0F530948}" type="slidenum">
              <a:rPr lang="en-US"/>
              <a:pPr/>
              <a:t>3</a:t>
            </a:fld>
            <a:endParaRPr lang="en-US"/>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pPr marL="0" marR="0" indent="0" algn="l" defTabSz="914400" rtl="0" eaLnBrk="1" fontAlgn="base" latinLnBrk="0" hangingPunct="1">
              <a:lnSpc>
                <a:spcPct val="90000"/>
              </a:lnSpc>
              <a:spcBef>
                <a:spcPct val="30000"/>
              </a:spcBef>
              <a:spcAft>
                <a:spcPct val="0"/>
              </a:spcAft>
              <a:buClrTx/>
              <a:buSzTx/>
              <a:buFontTx/>
              <a:buNone/>
              <a:tabLst/>
              <a:defRPr/>
            </a:pPr>
            <a:r>
              <a:rPr lang="en-US" sz="900" dirty="0" smtClean="0">
                <a:latin typeface="Calibri" panose="020F0502020204030204" pitchFamily="34" charset="0"/>
              </a:rPr>
              <a:t>Taking part in a cache hunt is a fun way to learn about the handheld </a:t>
            </a:r>
            <a:r>
              <a:rPr lang="en-US" sz="900" dirty="0" err="1" smtClean="0">
                <a:latin typeface="Calibri" panose="020F0502020204030204" pitchFamily="34" charset="0"/>
              </a:rPr>
              <a:t>gps</a:t>
            </a:r>
            <a:r>
              <a:rPr lang="en-US" sz="900" dirty="0" smtClean="0">
                <a:latin typeface="Calibri" panose="020F0502020204030204" pitchFamily="34" charset="0"/>
              </a:rPr>
              <a:t>. The idea is to have individuals and organizations set up caches all over the world and share the locations of these caches on the internet. GPS users can then use the location coordinates to find the caches. Once found, a cache may provide the visitor with a wide variety of rewards.</a:t>
            </a:r>
            <a:r>
              <a:rPr lang="en-US" sz="1050" dirty="0" smtClean="0">
                <a:latin typeface="Calibri" panose="020F0502020204030204" pitchFamily="34" charset="0"/>
              </a:rPr>
              <a:t>   For</a:t>
            </a:r>
            <a:r>
              <a:rPr lang="en-US" sz="1050" baseline="0" dirty="0" smtClean="0">
                <a:latin typeface="Calibri" panose="020F0502020204030204" pitchFamily="34" charset="0"/>
              </a:rPr>
              <a:t> classroom learning purposes, the caches are hidden on your school property and are normally not registered on any website for others to find.</a:t>
            </a:r>
            <a:r>
              <a:rPr lang="en-US" sz="1050" dirty="0" smtClean="0">
                <a:latin typeface="Calibri" panose="020F0502020204030204" pitchFamily="34" charset="0"/>
              </a:rPr>
              <a:t> </a:t>
            </a:r>
          </a:p>
          <a:p>
            <a:pPr>
              <a:lnSpc>
                <a:spcPct val="90000"/>
              </a:lnSpc>
            </a:pPr>
            <a:endParaRPr lang="en-US" sz="900" dirty="0">
              <a:latin typeface="Calibri" panose="020F0502020204030204" pitchFamily="34" charset="0"/>
            </a:endParaRPr>
          </a:p>
        </p:txBody>
      </p:sp>
    </p:spTree>
    <p:extLst>
      <p:ext uri="{BB962C8B-B14F-4D97-AF65-F5344CB8AC3E}">
        <p14:creationId xmlns:p14="http://schemas.microsoft.com/office/powerpoint/2010/main" val="32411937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to geocaching.com and register</a:t>
            </a:r>
            <a:r>
              <a:rPr lang="en-US" baseline="0" dirty="0" smtClean="0"/>
              <a:t> for a free account! (Only the device apps cost $$)</a:t>
            </a:r>
          </a:p>
          <a:p>
            <a:endParaRPr lang="en-US" dirty="0"/>
          </a:p>
        </p:txBody>
      </p:sp>
      <p:sp>
        <p:nvSpPr>
          <p:cNvPr id="4" name="Slide Number Placeholder 3"/>
          <p:cNvSpPr>
            <a:spLocks noGrp="1"/>
          </p:cNvSpPr>
          <p:nvPr>
            <p:ph type="sldNum" sz="quarter" idx="10"/>
          </p:nvPr>
        </p:nvSpPr>
        <p:spPr/>
        <p:txBody>
          <a:bodyPr/>
          <a:lstStyle/>
          <a:p>
            <a:fld id="{6B480CEF-055C-4B7A-9AC9-29B36D179BA5}" type="slidenum">
              <a:rPr lang="en-US" smtClean="0"/>
              <a:pPr/>
              <a:t>30</a:t>
            </a:fld>
            <a:endParaRPr lang="en-US"/>
          </a:p>
        </p:txBody>
      </p:sp>
    </p:spTree>
    <p:extLst>
      <p:ext uri="{BB962C8B-B14F-4D97-AF65-F5344CB8AC3E}">
        <p14:creationId xmlns:p14="http://schemas.microsoft.com/office/powerpoint/2010/main" val="449188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480CEF-055C-4B7A-9AC9-29B36D179BA5}" type="slidenum">
              <a:rPr lang="en-US"/>
              <a:pPr/>
              <a:t>31</a:t>
            </a:fld>
            <a:endParaRPr lang="en-US"/>
          </a:p>
        </p:txBody>
      </p:sp>
    </p:spTree>
    <p:extLst>
      <p:ext uri="{BB962C8B-B14F-4D97-AF65-F5344CB8AC3E}">
        <p14:creationId xmlns:p14="http://schemas.microsoft.com/office/powerpoint/2010/main" val="38108404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giving details for your caches be sure to leave times when you do NOT want people roaming your school</a:t>
            </a:r>
            <a:r>
              <a:rPr lang="en-US" baseline="0" dirty="0" smtClean="0"/>
              <a:t> campus and make it clear the authorities will be called if they do not comply.  This will make it easier for you to get your cache approved by the reviewer (who is a local volunteer).  If you are placing more than 1 cache, they must be 568 feet apart. Use Boulter.com to check your distances!  (If your </a:t>
            </a:r>
            <a:r>
              <a:rPr lang="en-US" baseline="0" dirty="0" err="1" smtClean="0"/>
              <a:t>gps</a:t>
            </a:r>
            <a:r>
              <a:rPr lang="en-US" baseline="0" dirty="0" smtClean="0"/>
              <a:t> reads you are more than .1 mile from  your nearest waypoint/cache, you are fine.  528 feet is just under .1 mile.</a:t>
            </a:r>
            <a:endParaRPr lang="en-US" dirty="0"/>
          </a:p>
        </p:txBody>
      </p:sp>
      <p:sp>
        <p:nvSpPr>
          <p:cNvPr id="4" name="Slide Number Placeholder 3"/>
          <p:cNvSpPr>
            <a:spLocks noGrp="1"/>
          </p:cNvSpPr>
          <p:nvPr>
            <p:ph type="sldNum" sz="quarter" idx="10"/>
          </p:nvPr>
        </p:nvSpPr>
        <p:spPr/>
        <p:txBody>
          <a:bodyPr/>
          <a:lstStyle/>
          <a:p>
            <a:fld id="{6B480CEF-055C-4B7A-9AC9-29B36D179BA5}" type="slidenum">
              <a:rPr lang="en-US" smtClean="0"/>
              <a:pPr/>
              <a:t>32</a:t>
            </a:fld>
            <a:endParaRPr lang="en-US"/>
          </a:p>
        </p:txBody>
      </p:sp>
    </p:spTree>
    <p:extLst>
      <p:ext uri="{BB962C8B-B14F-4D97-AF65-F5344CB8AC3E}">
        <p14:creationId xmlns:p14="http://schemas.microsoft.com/office/powerpoint/2010/main" val="723576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Choose the size of your cache, the difficulty and terrain ratings ( you can click on the link ‘this system</a:t>
            </a:r>
            <a:r>
              <a:rPr lang="en-US" baseline="0" dirty="0" smtClean="0"/>
              <a:t>’ to get recommendations for rating these), set the attributes (double clicking indicates NO).  Click CONTINUE.</a:t>
            </a:r>
          </a:p>
          <a:p>
            <a:r>
              <a:rPr lang="en-US" baseline="0" dirty="0" smtClean="0"/>
              <a:t>Leave a note for the reviewer.  If you are placing caches on school property, make sure they know you have permission from administration.</a:t>
            </a:r>
            <a:endParaRPr lang="en-US" dirty="0"/>
          </a:p>
        </p:txBody>
      </p:sp>
      <p:sp>
        <p:nvSpPr>
          <p:cNvPr id="4" name="Slide Number Placeholder 3"/>
          <p:cNvSpPr>
            <a:spLocks noGrp="1"/>
          </p:cNvSpPr>
          <p:nvPr>
            <p:ph type="sldNum" sz="quarter" idx="10"/>
          </p:nvPr>
        </p:nvSpPr>
        <p:spPr/>
        <p:txBody>
          <a:bodyPr/>
          <a:lstStyle/>
          <a:p>
            <a:fld id="{6B480CEF-055C-4B7A-9AC9-29B36D179BA5}" type="slidenum">
              <a:rPr lang="en-US" smtClean="0"/>
              <a:pPr/>
              <a:t>33</a:t>
            </a:fld>
            <a:endParaRPr lang="en-US"/>
          </a:p>
        </p:txBody>
      </p:sp>
    </p:spTree>
    <p:extLst>
      <p:ext uri="{BB962C8B-B14F-4D97-AF65-F5344CB8AC3E}">
        <p14:creationId xmlns:p14="http://schemas.microsoft.com/office/powerpoint/2010/main" val="30930219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480CEF-055C-4B7A-9AC9-29B36D179BA5}" type="slidenum">
              <a:rPr lang="en-US"/>
              <a:pPr/>
              <a:t>34</a:t>
            </a:fld>
            <a:endParaRPr lang="en-US"/>
          </a:p>
        </p:txBody>
      </p:sp>
    </p:spTree>
    <p:extLst>
      <p:ext uri="{BB962C8B-B14F-4D97-AF65-F5344CB8AC3E}">
        <p14:creationId xmlns:p14="http://schemas.microsoft.com/office/powerpoint/2010/main" val="39046249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480CEF-055C-4B7A-9AC9-29B36D179BA5}" type="slidenum">
              <a:rPr lang="en-US"/>
              <a:pPr/>
              <a:t>35</a:t>
            </a:fld>
            <a:endParaRPr lang="en-US"/>
          </a:p>
        </p:txBody>
      </p:sp>
    </p:spTree>
    <p:extLst>
      <p:ext uri="{BB962C8B-B14F-4D97-AF65-F5344CB8AC3E}">
        <p14:creationId xmlns:p14="http://schemas.microsoft.com/office/powerpoint/2010/main" val="36924454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geocaching.com, select PLAY,</a:t>
            </a:r>
            <a:r>
              <a:rPr lang="en-US" baseline="0" dirty="0" smtClean="0"/>
              <a:t> then FIND TRACKABLES.</a:t>
            </a:r>
          </a:p>
          <a:p>
            <a:r>
              <a:rPr lang="en-US" baseline="0" dirty="0" smtClean="0"/>
              <a:t>On the next screen, enter your activation code (found on back of </a:t>
            </a:r>
            <a:r>
              <a:rPr lang="en-US" baseline="0" dirty="0" err="1" smtClean="0"/>
              <a:t>trackable</a:t>
            </a:r>
            <a:r>
              <a:rPr lang="en-US" baseline="0" dirty="0" smtClean="0"/>
              <a:t>)  in the bottom field and click ACTIVATE.</a:t>
            </a:r>
            <a:endParaRPr lang="en-US" dirty="0"/>
          </a:p>
        </p:txBody>
      </p:sp>
      <p:sp>
        <p:nvSpPr>
          <p:cNvPr id="4" name="Slide Number Placeholder 3"/>
          <p:cNvSpPr>
            <a:spLocks noGrp="1"/>
          </p:cNvSpPr>
          <p:nvPr>
            <p:ph type="sldNum" sz="quarter" idx="10"/>
          </p:nvPr>
        </p:nvSpPr>
        <p:spPr/>
        <p:txBody>
          <a:bodyPr/>
          <a:lstStyle/>
          <a:p>
            <a:fld id="{6B480CEF-055C-4B7A-9AC9-29B36D179BA5}" type="slidenum">
              <a:rPr lang="en-US" smtClean="0"/>
              <a:pPr/>
              <a:t>36</a:t>
            </a:fld>
            <a:endParaRPr lang="en-US"/>
          </a:p>
        </p:txBody>
      </p:sp>
    </p:spTree>
    <p:extLst>
      <p:ext uri="{BB962C8B-B14F-4D97-AF65-F5344CB8AC3E}">
        <p14:creationId xmlns:p14="http://schemas.microsoft.com/office/powerpoint/2010/main" val="16258323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Enter the Mission  (what do you want to happen with this </a:t>
            </a:r>
            <a:r>
              <a:rPr lang="en-US" baseline="0" dirty="0" err="1" smtClean="0"/>
              <a:t>trackable</a:t>
            </a:r>
            <a:r>
              <a:rPr lang="en-US" baseline="0" dirty="0" smtClean="0"/>
              <a:t>?), Details (what does your travel bug look like, is it collectible?, etc.)  You may upload an image as well – maybe of your whole class with the </a:t>
            </a:r>
            <a:r>
              <a:rPr lang="en-US" baseline="0" dirty="0" err="1" smtClean="0"/>
              <a:t>trackable</a:t>
            </a:r>
            <a:r>
              <a:rPr lang="en-US" baseline="0" dirty="0" smtClean="0"/>
              <a:t>, a pic of your school, etc.).  To save, click EDIT TRACKABLE DETAILS on the bottom of the screen.</a:t>
            </a:r>
          </a:p>
          <a:p>
            <a:r>
              <a:rPr lang="en-US" baseline="0" dirty="0" smtClean="0"/>
              <a:t>Set the Release location and click COMPLETE ACTIVATION.</a:t>
            </a:r>
          </a:p>
          <a:p>
            <a:r>
              <a:rPr lang="en-US" baseline="0" dirty="0" smtClean="0"/>
              <a:t>From the next screen, click on VISIT YOUR TRACKABLE’S HOME PAGE to review the listing.</a:t>
            </a:r>
          </a:p>
          <a:p>
            <a:endParaRPr lang="en-US" dirty="0"/>
          </a:p>
        </p:txBody>
      </p:sp>
      <p:sp>
        <p:nvSpPr>
          <p:cNvPr id="4" name="Slide Number Placeholder 3"/>
          <p:cNvSpPr>
            <a:spLocks noGrp="1"/>
          </p:cNvSpPr>
          <p:nvPr>
            <p:ph type="sldNum" sz="quarter" idx="10"/>
          </p:nvPr>
        </p:nvSpPr>
        <p:spPr/>
        <p:txBody>
          <a:bodyPr/>
          <a:lstStyle/>
          <a:p>
            <a:fld id="{6B480CEF-055C-4B7A-9AC9-29B36D179BA5}" type="slidenum">
              <a:rPr lang="en-US" smtClean="0"/>
              <a:pPr/>
              <a:t>37</a:t>
            </a:fld>
            <a:endParaRPr lang="en-US"/>
          </a:p>
        </p:txBody>
      </p:sp>
    </p:spTree>
    <p:extLst>
      <p:ext uri="{BB962C8B-B14F-4D97-AF65-F5344CB8AC3E}">
        <p14:creationId xmlns:p14="http://schemas.microsoft.com/office/powerpoint/2010/main" val="6564963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Now to go your cache box listings by clicking on PLAY, and the word YOURS next to GEOCACHES from the menu bar.  Select the geocache you want to drop your </a:t>
            </a:r>
            <a:r>
              <a:rPr lang="en-US" baseline="0" dirty="0" err="1" smtClean="0"/>
              <a:t>trackable</a:t>
            </a:r>
            <a:r>
              <a:rPr lang="en-US" baseline="0" dirty="0" smtClean="0"/>
              <a:t> in.  On the geocache page, click the green box on the right side that says LOG YOUR VISIT.  Choose WRITE A NOTE.  At the bottom of the screen, click on ACTION for the travel bug in your inventory, change this to DROPPED OFF and SUBMIT YOUR ENRY.</a:t>
            </a:r>
          </a:p>
          <a:p>
            <a:r>
              <a:rPr lang="en-US" dirty="0" smtClean="0"/>
              <a:t>I</a:t>
            </a:r>
            <a:r>
              <a:rPr lang="en-US" baseline="0" dirty="0" smtClean="0"/>
              <a:t> dropped this travel bug off in a geocache placed in front of our school last Spring.</a:t>
            </a:r>
            <a:endParaRPr lang="en-US" dirty="0"/>
          </a:p>
        </p:txBody>
      </p:sp>
      <p:sp>
        <p:nvSpPr>
          <p:cNvPr id="4" name="Slide Number Placeholder 3"/>
          <p:cNvSpPr>
            <a:spLocks noGrp="1"/>
          </p:cNvSpPr>
          <p:nvPr>
            <p:ph type="sldNum" sz="quarter" idx="10"/>
          </p:nvPr>
        </p:nvSpPr>
        <p:spPr/>
        <p:txBody>
          <a:bodyPr/>
          <a:lstStyle/>
          <a:p>
            <a:fld id="{6B480CEF-055C-4B7A-9AC9-29B36D179BA5}" type="slidenum">
              <a:rPr lang="en-US" smtClean="0"/>
              <a:pPr/>
              <a:t>38</a:t>
            </a:fld>
            <a:endParaRPr lang="en-US"/>
          </a:p>
        </p:txBody>
      </p:sp>
    </p:spTree>
    <p:extLst>
      <p:ext uri="{BB962C8B-B14F-4D97-AF65-F5344CB8AC3E}">
        <p14:creationId xmlns:p14="http://schemas.microsoft.com/office/powerpoint/2010/main" val="26384410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Times New Roman"/>
              </a:rPr>
              <a:t>Informational page only.</a:t>
            </a:r>
          </a:p>
        </p:txBody>
      </p:sp>
      <p:sp>
        <p:nvSpPr>
          <p:cNvPr id="4" name="Slide Number Placeholder 3"/>
          <p:cNvSpPr>
            <a:spLocks noGrp="1"/>
          </p:cNvSpPr>
          <p:nvPr>
            <p:ph type="sldNum" sz="quarter" idx="10"/>
          </p:nvPr>
        </p:nvSpPr>
        <p:spPr/>
        <p:txBody>
          <a:bodyPr/>
          <a:lstStyle/>
          <a:p>
            <a:fld id="{6B480CEF-055C-4B7A-9AC9-29B36D179BA5}" type="slidenum">
              <a:rPr lang="en-US" smtClean="0"/>
              <a:pPr/>
              <a:t>39</a:t>
            </a:fld>
            <a:endParaRPr lang="en-US"/>
          </a:p>
        </p:txBody>
      </p:sp>
    </p:spTree>
    <p:extLst>
      <p:ext uri="{BB962C8B-B14F-4D97-AF65-F5344CB8AC3E}">
        <p14:creationId xmlns:p14="http://schemas.microsoft.com/office/powerpoint/2010/main" val="359183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Geocaching</a:t>
            </a:r>
            <a:r>
              <a:rPr lang="en-US" baseline="0" dirty="0" smtClean="0"/>
              <a:t> lets students use current billion-dollar technology that is also used by the military, agriculture, transportation (rail, air, sea), first responders (police, fire, rescue), and communication industries.  Geocaching can be used to assess current knowledge, present new information, and review – in ANY CONTENT AREA.  The possibilities include (but are not limited to): learning about coordinates, leadership if used in groups, critical thinking and information analysis skills, and use for either formative or summative assessments.</a:t>
            </a:r>
            <a:endParaRPr lang="en-US" dirty="0"/>
          </a:p>
        </p:txBody>
      </p:sp>
      <p:sp>
        <p:nvSpPr>
          <p:cNvPr id="4" name="Slide Number Placeholder 3"/>
          <p:cNvSpPr>
            <a:spLocks noGrp="1"/>
          </p:cNvSpPr>
          <p:nvPr>
            <p:ph type="sldNum" sz="quarter" idx="10"/>
          </p:nvPr>
        </p:nvSpPr>
        <p:spPr/>
        <p:txBody>
          <a:bodyPr/>
          <a:lstStyle/>
          <a:p>
            <a:fld id="{6B480CEF-055C-4B7A-9AC9-29B36D179BA5}" type="slidenum">
              <a:rPr lang="en-US" smtClean="0"/>
              <a:pPr/>
              <a:t>4</a:t>
            </a:fld>
            <a:endParaRPr lang="en-US"/>
          </a:p>
        </p:txBody>
      </p:sp>
    </p:spTree>
    <p:extLst>
      <p:ext uri="{BB962C8B-B14F-4D97-AF65-F5344CB8AC3E}">
        <p14:creationId xmlns:p14="http://schemas.microsoft.com/office/powerpoint/2010/main" val="18723949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get to YOUR</a:t>
            </a:r>
            <a:r>
              <a:rPr lang="en-US" baseline="0" dirty="0" smtClean="0"/>
              <a:t> </a:t>
            </a:r>
            <a:r>
              <a:rPr lang="en-US" baseline="0" dirty="0" err="1" smtClean="0"/>
              <a:t>trackables</a:t>
            </a:r>
            <a:r>
              <a:rPr lang="en-US" baseline="0" dirty="0" smtClean="0"/>
              <a:t>, click on YOUR PROFILE, then on the drop-down, click on the word YOURS, next to </a:t>
            </a:r>
            <a:r>
              <a:rPr lang="en-US" baseline="0" dirty="0" err="1" smtClean="0"/>
              <a:t>trackables</a:t>
            </a:r>
            <a:r>
              <a:rPr lang="en-US" baseline="0" dirty="0" smtClean="0"/>
              <a:t>.  Notice, my STMS7 Travel Bug has traveled more than 16,000 miles since April of this year!  Get more information by clicking on the Travel Bug’s NAME.</a:t>
            </a:r>
            <a:endParaRPr lang="en-US" dirty="0"/>
          </a:p>
        </p:txBody>
      </p:sp>
      <p:sp>
        <p:nvSpPr>
          <p:cNvPr id="4" name="Slide Number Placeholder 3"/>
          <p:cNvSpPr>
            <a:spLocks noGrp="1"/>
          </p:cNvSpPr>
          <p:nvPr>
            <p:ph type="sldNum" sz="quarter" idx="10"/>
          </p:nvPr>
        </p:nvSpPr>
        <p:spPr/>
        <p:txBody>
          <a:bodyPr/>
          <a:lstStyle/>
          <a:p>
            <a:fld id="{6B480CEF-055C-4B7A-9AC9-29B36D179BA5}" type="slidenum">
              <a:rPr lang="en-US" smtClean="0"/>
              <a:pPr/>
              <a:t>40</a:t>
            </a:fld>
            <a:endParaRPr lang="en-US"/>
          </a:p>
        </p:txBody>
      </p:sp>
    </p:spTree>
    <p:extLst>
      <p:ext uri="{BB962C8B-B14F-4D97-AF65-F5344CB8AC3E}">
        <p14:creationId xmlns:p14="http://schemas.microsoft.com/office/powerpoint/2010/main" val="5617493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64F8DF-4400-4138-B9B4-369CE135A8F3}" type="slidenum">
              <a:rPr lang="en-US"/>
              <a:pPr/>
              <a:t>41</a:t>
            </a:fld>
            <a:endParaRPr lang="en-US"/>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36614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3B2622-EABB-4033-80DE-11F84A26AC86}" type="slidenum">
              <a:rPr lang="en-US"/>
              <a:pPr/>
              <a:t>42</a:t>
            </a:fld>
            <a:endParaRPr lang="en-US"/>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60098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480CEF-055C-4B7A-9AC9-29B36D179BA5}" type="slidenum">
              <a:rPr lang="en-US"/>
              <a:pPr/>
              <a:t>43</a:t>
            </a:fld>
            <a:endParaRPr lang="en-US"/>
          </a:p>
        </p:txBody>
      </p:sp>
    </p:spTree>
    <p:extLst>
      <p:ext uri="{BB962C8B-B14F-4D97-AF65-F5344CB8AC3E}">
        <p14:creationId xmlns:p14="http://schemas.microsoft.com/office/powerpoint/2010/main" val="21763359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480CEF-055C-4B7A-9AC9-29B36D179BA5}" type="slidenum">
              <a:rPr lang="en-US"/>
              <a:pPr/>
              <a:t>45</a:t>
            </a:fld>
            <a:endParaRPr lang="en-US"/>
          </a:p>
        </p:txBody>
      </p:sp>
    </p:spTree>
    <p:extLst>
      <p:ext uri="{BB962C8B-B14F-4D97-AF65-F5344CB8AC3E}">
        <p14:creationId xmlns:p14="http://schemas.microsoft.com/office/powerpoint/2010/main" val="34240194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480CEF-055C-4B7A-9AC9-29B36D179BA5}" type="slidenum">
              <a:rPr lang="en-US"/>
              <a:pPr/>
              <a:t>46</a:t>
            </a:fld>
            <a:endParaRPr lang="en-US"/>
          </a:p>
        </p:txBody>
      </p:sp>
    </p:spTree>
    <p:extLst>
      <p:ext uri="{BB962C8B-B14F-4D97-AF65-F5344CB8AC3E}">
        <p14:creationId xmlns:p14="http://schemas.microsoft.com/office/powerpoint/2010/main" val="38578200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480CEF-055C-4B7A-9AC9-29B36D179BA5}" type="slidenum">
              <a:rPr lang="en-US"/>
              <a:pPr/>
              <a:t>47</a:t>
            </a:fld>
            <a:endParaRPr lang="en-US"/>
          </a:p>
        </p:txBody>
      </p:sp>
    </p:spTree>
    <p:extLst>
      <p:ext uri="{BB962C8B-B14F-4D97-AF65-F5344CB8AC3E}">
        <p14:creationId xmlns:p14="http://schemas.microsoft.com/office/powerpoint/2010/main" val="34570944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480CEF-055C-4B7A-9AC9-29B36D179BA5}" type="slidenum">
              <a:rPr lang="en-US"/>
              <a:pPr/>
              <a:t>48</a:t>
            </a:fld>
            <a:endParaRPr lang="en-US"/>
          </a:p>
        </p:txBody>
      </p:sp>
    </p:spTree>
    <p:extLst>
      <p:ext uri="{BB962C8B-B14F-4D97-AF65-F5344CB8AC3E}">
        <p14:creationId xmlns:p14="http://schemas.microsoft.com/office/powerpoint/2010/main" val="27941634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480CEF-055C-4B7A-9AC9-29B36D179BA5}" type="slidenum">
              <a:rPr lang="en-US"/>
              <a:pPr/>
              <a:t>49</a:t>
            </a:fld>
            <a:endParaRPr lang="en-US"/>
          </a:p>
        </p:txBody>
      </p:sp>
    </p:spTree>
    <p:extLst>
      <p:ext uri="{BB962C8B-B14F-4D97-AF65-F5344CB8AC3E}">
        <p14:creationId xmlns:p14="http://schemas.microsoft.com/office/powerpoint/2010/main" val="1599020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19D64E-2420-4399-92DB-2045863CC456}" type="slidenum">
              <a:rPr lang="en-US"/>
              <a:pPr/>
              <a:t>50</a:t>
            </a:fld>
            <a:endParaRPr lang="en-US"/>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634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E77328-9CDB-49C3-8FD7-0A91CB7B31FE}" type="slidenum">
              <a:rPr lang="en-US"/>
              <a:pPr/>
              <a:t>5</a:t>
            </a:fld>
            <a:endParaRPr lang="en-US"/>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r>
              <a:rPr lang="en-US" dirty="0" smtClean="0"/>
              <a:t>In off-campus</a:t>
            </a:r>
            <a:r>
              <a:rPr lang="en-US" baseline="0" dirty="0" smtClean="0"/>
              <a:t> geocaching, tradable trinkets are left inside the container along with a log book.  ON campus caches can contain items as well but in most cases students leave the items in the container when they are done with the assignment accompanying that geocache.  On campus containers can also contain questions – for which  student enters an answer on a worksheet, answers/vocabulary– for which a student may have to figure out the corresponding question – kind of crossing geocaching with Jeopardy….etc.</a:t>
            </a:r>
            <a:endParaRPr lang="en-US" dirty="0"/>
          </a:p>
        </p:txBody>
      </p:sp>
    </p:spTree>
    <p:extLst>
      <p:ext uri="{BB962C8B-B14F-4D97-AF65-F5344CB8AC3E}">
        <p14:creationId xmlns:p14="http://schemas.microsoft.com/office/powerpoint/2010/main" val="2796180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5B9B70-BCB0-4855-BF49-1C123A3B8ED7}" type="slidenum">
              <a:rPr lang="en-US"/>
              <a:pPr/>
              <a:t>6</a:t>
            </a:fld>
            <a:endParaRPr lang="en-US"/>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r>
              <a:rPr lang="en-US" dirty="0" smtClean="0"/>
              <a:t>First cache</a:t>
            </a:r>
            <a:r>
              <a:rPr lang="en-US" baseline="0" dirty="0" smtClean="0"/>
              <a:t> officially hidden that generated the ‘craze’ was by Dave Ulmer on May 3, 2000.</a:t>
            </a:r>
            <a:endParaRPr lang="en-US" dirty="0"/>
          </a:p>
        </p:txBody>
      </p:sp>
    </p:spTree>
    <p:extLst>
      <p:ext uri="{BB962C8B-B14F-4D97-AF65-F5344CB8AC3E}">
        <p14:creationId xmlns:p14="http://schemas.microsoft.com/office/powerpoint/2010/main" val="177847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CA21C9-B93D-441E-8DF8-AFB03A7D4109}" type="slidenum">
              <a:rPr lang="en-US"/>
              <a:pPr/>
              <a:t>7</a:t>
            </a:fld>
            <a:endParaRPr lang="en-US"/>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p:txBody>
          <a:bodyPr/>
          <a:lstStyle/>
          <a:p>
            <a:r>
              <a:rPr lang="en-US" sz="2400" smtClean="0"/>
              <a:t>Click on Picture to see how GPS works.  There are more than 26 satellites in</a:t>
            </a:r>
            <a:r>
              <a:rPr lang="en-US" sz="2400" baseline="0" smtClean="0"/>
              <a:t> orbit around the Earth, all </a:t>
            </a:r>
            <a:r>
              <a:rPr lang="en-US" sz="2400" smtClean="0"/>
              <a:t>used by GPS</a:t>
            </a:r>
            <a:r>
              <a:rPr lang="en-US" sz="2400" baseline="0" smtClean="0"/>
              <a:t>.</a:t>
            </a:r>
            <a:endParaRPr lang="en-US" sz="2400" dirty="0"/>
          </a:p>
        </p:txBody>
      </p:sp>
    </p:spTree>
    <p:extLst>
      <p:ext uri="{BB962C8B-B14F-4D97-AF65-F5344CB8AC3E}">
        <p14:creationId xmlns:p14="http://schemas.microsoft.com/office/powerpoint/2010/main" val="2119597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1A1CAC-2C76-4924-96C4-F8C66A109CFC}" type="slidenum">
              <a:rPr lang="en-US"/>
              <a:pPr/>
              <a:t>8</a:t>
            </a:fld>
            <a:endParaRPr lang="en-US"/>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31408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you</a:t>
            </a:r>
            <a:r>
              <a:rPr lang="en-US" baseline="0" dirty="0" smtClean="0"/>
              <a:t> CAN geocache at night, it is not recommended.  Caches are much harder to see and more difficult caches can be downright dangerous to find.</a:t>
            </a:r>
          </a:p>
          <a:p>
            <a:r>
              <a:rPr lang="en-US" baseline="0" dirty="0" smtClean="0"/>
              <a:t>GPS receivers only work outdoors so you will want to watch the weather. If your devices are water resistant, you can still geocache in rain, snow, sleet, hail, and high winds.. But some are not recommended…</a:t>
            </a:r>
          </a:p>
          <a:p>
            <a:r>
              <a:rPr lang="en-US" baseline="0" dirty="0" smtClean="0"/>
              <a:t>Geocache for ALL CURRICULUM CONTENT.  If you allow BYOD at  your school, you can integrate QR codes in your cache lessons!</a:t>
            </a:r>
          </a:p>
          <a:p>
            <a:r>
              <a:rPr lang="en-US" baseline="0" dirty="0" smtClean="0"/>
              <a:t>Plan ahead for field trips and see what caches might be available to you while on the trip.  You can also use your GPS to mark landmark locations and figure distance, etc. when you are back from your trip or use those landmarks with Google Earth/Tour Builder with Google to revisit/write about what you saw and how it relates to what you are currently learning in class.  Track your route on the bus, on the trip, and back. Calculate the distance you traveled to the foot!</a:t>
            </a:r>
            <a:endParaRPr lang="en-US" dirty="0"/>
          </a:p>
        </p:txBody>
      </p:sp>
      <p:sp>
        <p:nvSpPr>
          <p:cNvPr id="4" name="Slide Number Placeholder 3"/>
          <p:cNvSpPr>
            <a:spLocks noGrp="1"/>
          </p:cNvSpPr>
          <p:nvPr>
            <p:ph type="sldNum" sz="quarter" idx="10"/>
          </p:nvPr>
        </p:nvSpPr>
        <p:spPr/>
        <p:txBody>
          <a:bodyPr/>
          <a:lstStyle/>
          <a:p>
            <a:fld id="{6B480CEF-055C-4B7A-9AC9-29B36D179BA5}" type="slidenum">
              <a:rPr lang="en-US" smtClean="0"/>
              <a:pPr/>
              <a:t>9</a:t>
            </a:fld>
            <a:endParaRPr lang="en-US"/>
          </a:p>
        </p:txBody>
      </p:sp>
    </p:spTree>
    <p:extLst>
      <p:ext uri="{BB962C8B-B14F-4D97-AF65-F5344CB8AC3E}">
        <p14:creationId xmlns:p14="http://schemas.microsoft.com/office/powerpoint/2010/main" val="310450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grpSp>
        <p:nvGrpSpPr>
          <p:cNvPr id="5122" name="Group 2"/>
          <p:cNvGrpSpPr>
            <a:grpSpLocks/>
          </p:cNvGrpSpPr>
          <p:nvPr/>
        </p:nvGrpSpPr>
        <p:grpSpPr bwMode="auto">
          <a:xfrm>
            <a:off x="0" y="-19050"/>
            <a:ext cx="9144000" cy="6877050"/>
            <a:chOff x="0" y="-12"/>
            <a:chExt cx="5760" cy="4332"/>
          </a:xfrm>
        </p:grpSpPr>
        <p:sp>
          <p:nvSpPr>
            <p:cNvPr id="5123" name="Rectangle 3"/>
            <p:cNvSpPr>
              <a:spLocks noChangeArrowheads="1"/>
            </p:cNvSpPr>
            <p:nvPr userDrawn="1"/>
          </p:nvSpPr>
          <p:spPr bwMode="hidden">
            <a:xfrm>
              <a:off x="1104" y="1008"/>
              <a:ext cx="4656" cy="3312"/>
            </a:xfrm>
            <a:prstGeom prst="rect">
              <a:avLst/>
            </a:prstGeom>
            <a:gradFill rotWithShape="0">
              <a:gsLst>
                <a:gs pos="0">
                  <a:schemeClr val="bg2"/>
                </a:gs>
                <a:gs pos="50000">
                  <a:schemeClr val="bg1"/>
                </a:gs>
                <a:gs pos="100000">
                  <a:schemeClr val="bg2"/>
                </a:gs>
              </a:gsLst>
              <a:lin ang="2700000" scaled="1"/>
            </a:gradFill>
            <a:ln w="9525">
              <a:noFill/>
              <a:miter lim="800000"/>
              <a:headEnd/>
              <a:tailEnd/>
            </a:ln>
            <a:effectLst/>
          </p:spPr>
          <p:txBody>
            <a:bodyPr wrap="none" anchor="ctr"/>
            <a:lstStyle/>
            <a:p>
              <a:endParaRPr lang="en-US"/>
            </a:p>
          </p:txBody>
        </p:sp>
        <p:grpSp>
          <p:nvGrpSpPr>
            <p:cNvPr id="5124" name="Group 4"/>
            <p:cNvGrpSpPr>
              <a:grpSpLocks/>
            </p:cNvGrpSpPr>
            <p:nvPr userDrawn="1"/>
          </p:nvGrpSpPr>
          <p:grpSpPr bwMode="auto">
            <a:xfrm>
              <a:off x="0" y="-12"/>
              <a:ext cx="5760" cy="1045"/>
              <a:chOff x="0" y="-9"/>
              <a:chExt cx="5760" cy="1045"/>
            </a:xfrm>
          </p:grpSpPr>
          <p:sp>
            <p:nvSpPr>
              <p:cNvPr id="5125" name="Freeform 5"/>
              <p:cNvSpPr>
                <a:spLocks/>
              </p:cNvSpPr>
              <p:nvPr userDrawn="1"/>
            </p:nvSpPr>
            <p:spPr bwMode="ltGray">
              <a:xfrm>
                <a:off x="0" y="4"/>
                <a:ext cx="5760" cy="1032"/>
              </a:xfrm>
              <a:custGeom>
                <a:avLst/>
                <a:gdLst/>
                <a:ahLst/>
                <a:cxnLst>
                  <a:cxn ang="0">
                    <a:pos x="4848" y="432"/>
                  </a:cxn>
                  <a:cxn ang="0">
                    <a:pos x="0" y="432"/>
                  </a:cxn>
                  <a:cxn ang="0">
                    <a:pos x="0" y="0"/>
                  </a:cxn>
                  <a:cxn ang="0">
                    <a:pos x="4848" y="0"/>
                  </a:cxn>
                  <a:cxn ang="0">
                    <a:pos x="4848" y="432"/>
                  </a:cxn>
                </a:cxnLst>
                <a:rect l="0" t="0" r="r" b="b"/>
                <a:pathLst>
                  <a:path w="4848" h="432">
                    <a:moveTo>
                      <a:pt x="4848" y="432"/>
                    </a:moveTo>
                    <a:lnTo>
                      <a:pt x="0" y="432"/>
                    </a:lnTo>
                    <a:lnTo>
                      <a:pt x="0" y="0"/>
                    </a:lnTo>
                    <a:lnTo>
                      <a:pt x="4848" y="0"/>
                    </a:lnTo>
                    <a:lnTo>
                      <a:pt x="4848" y="432"/>
                    </a:lnTo>
                    <a:close/>
                  </a:path>
                </a:pathLst>
              </a:custGeom>
              <a:solidFill>
                <a:schemeClr val="hlink"/>
              </a:solidFill>
              <a:ln w="9525">
                <a:noFill/>
                <a:round/>
                <a:headEnd/>
                <a:tailEnd/>
              </a:ln>
              <a:effectLst/>
            </p:spPr>
            <p:txBody>
              <a:bodyPr wrap="none" anchor="ctr"/>
              <a:lstStyle/>
              <a:p>
                <a:endParaRPr lang="en-US"/>
              </a:p>
            </p:txBody>
          </p:sp>
          <p:grpSp>
            <p:nvGrpSpPr>
              <p:cNvPr id="5126" name="Group 6"/>
              <p:cNvGrpSpPr>
                <a:grpSpLocks/>
              </p:cNvGrpSpPr>
              <p:nvPr userDrawn="1"/>
            </p:nvGrpSpPr>
            <p:grpSpPr bwMode="auto">
              <a:xfrm>
                <a:off x="333" y="-9"/>
                <a:ext cx="5176" cy="1044"/>
                <a:chOff x="333" y="-9"/>
                <a:chExt cx="5176" cy="1044"/>
              </a:xfrm>
            </p:grpSpPr>
            <p:sp>
              <p:nvSpPr>
                <p:cNvPr id="5127" name="Freeform 7"/>
                <p:cNvSpPr>
                  <a:spLocks/>
                </p:cNvSpPr>
                <p:nvPr userDrawn="1"/>
              </p:nvSpPr>
              <p:spPr bwMode="ltGray">
                <a:xfrm>
                  <a:off x="3230" y="949"/>
                  <a:ext cx="17" cy="20"/>
                </a:xfrm>
                <a:custGeom>
                  <a:avLst/>
                  <a:gdLst/>
                  <a:ahLst/>
                  <a:cxnLst>
                    <a:cxn ang="0">
                      <a:pos x="5" y="11"/>
                    </a:cxn>
                    <a:cxn ang="0">
                      <a:pos x="15" y="5"/>
                    </a:cxn>
                    <a:cxn ang="0">
                      <a:pos x="13" y="17"/>
                    </a:cxn>
                    <a:cxn ang="0">
                      <a:pos x="5" y="11"/>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folHlink"/>
                </a:solidFill>
                <a:ln w="9525">
                  <a:noFill/>
                  <a:round/>
                  <a:headEnd/>
                  <a:tailEnd/>
                </a:ln>
                <a:effectLst/>
              </p:spPr>
              <p:txBody>
                <a:bodyPr wrap="none" anchor="ctr"/>
                <a:lstStyle/>
                <a:p>
                  <a:endParaRPr lang="en-US"/>
                </a:p>
              </p:txBody>
            </p:sp>
            <p:sp>
              <p:nvSpPr>
                <p:cNvPr id="5128" name="Freeform 8"/>
                <p:cNvSpPr>
                  <a:spLocks/>
                </p:cNvSpPr>
                <p:nvPr userDrawn="1"/>
              </p:nvSpPr>
              <p:spPr bwMode="ltGray">
                <a:xfrm>
                  <a:off x="3406" y="1015"/>
                  <a:ext cx="21" cy="20"/>
                </a:xfrm>
                <a:custGeom>
                  <a:avLst/>
                  <a:gdLst/>
                  <a:ahLst/>
                  <a:cxnLst>
                    <a:cxn ang="0">
                      <a:pos x="3" y="13"/>
                    </a:cxn>
                    <a:cxn ang="0">
                      <a:pos x="11" y="3"/>
                    </a:cxn>
                    <a:cxn ang="0">
                      <a:pos x="7" y="19"/>
                    </a:cxn>
                    <a:cxn ang="0">
                      <a:pos x="3" y="13"/>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folHlink"/>
                </a:solidFill>
                <a:ln w="9525">
                  <a:noFill/>
                  <a:round/>
                  <a:headEnd/>
                  <a:tailEnd/>
                </a:ln>
                <a:effectLst/>
              </p:spPr>
              <p:txBody>
                <a:bodyPr wrap="none" anchor="ctr"/>
                <a:lstStyle/>
                <a:p>
                  <a:endParaRPr lang="en-US"/>
                </a:p>
              </p:txBody>
            </p:sp>
            <p:sp>
              <p:nvSpPr>
                <p:cNvPr id="5129" name="Freeform 9"/>
                <p:cNvSpPr>
                  <a:spLocks/>
                </p:cNvSpPr>
                <p:nvPr userDrawn="1"/>
              </p:nvSpPr>
              <p:spPr bwMode="ltGray">
                <a:xfrm>
                  <a:off x="2909" y="908"/>
                  <a:ext cx="31" cy="3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lstStyle/>
                <a:p>
                  <a:endParaRPr lang="en-US"/>
                </a:p>
              </p:txBody>
            </p:sp>
            <p:sp>
              <p:nvSpPr>
                <p:cNvPr id="5130" name="Freeform 10"/>
                <p:cNvSpPr>
                  <a:spLocks/>
                </p:cNvSpPr>
                <p:nvPr userDrawn="1"/>
              </p:nvSpPr>
              <p:spPr bwMode="ltGray">
                <a:xfrm>
                  <a:off x="2551" y="940"/>
                  <a:ext cx="25" cy="12"/>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lstStyle/>
                <a:p>
                  <a:endParaRPr lang="en-US"/>
                </a:p>
              </p:txBody>
            </p:sp>
            <p:sp>
              <p:nvSpPr>
                <p:cNvPr id="5131" name="Freeform 11"/>
                <p:cNvSpPr>
                  <a:spLocks/>
                </p:cNvSpPr>
                <p:nvPr userDrawn="1"/>
              </p:nvSpPr>
              <p:spPr bwMode="ltGray">
                <a:xfrm>
                  <a:off x="2443" y="954"/>
                  <a:ext cx="65" cy="39"/>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a:effectLst/>
              </p:spPr>
              <p:txBody>
                <a:bodyPr wrap="none" anchor="ctr"/>
                <a:lstStyle/>
                <a:p>
                  <a:endParaRPr lang="en-US"/>
                </a:p>
              </p:txBody>
            </p:sp>
            <p:sp>
              <p:nvSpPr>
                <p:cNvPr id="5132" name="Freeform 12"/>
                <p:cNvSpPr>
                  <a:spLocks/>
                </p:cNvSpPr>
                <p:nvPr userDrawn="1"/>
              </p:nvSpPr>
              <p:spPr bwMode="ltGray">
                <a:xfrm>
                  <a:off x="2375" y="952"/>
                  <a:ext cx="68" cy="39"/>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a:effectLst/>
              </p:spPr>
              <p:txBody>
                <a:bodyPr wrap="none" anchor="ctr"/>
                <a:lstStyle/>
                <a:p>
                  <a:endParaRPr lang="en-US"/>
                </a:p>
              </p:txBody>
            </p:sp>
            <p:sp>
              <p:nvSpPr>
                <p:cNvPr id="5133" name="Freeform 13"/>
                <p:cNvSpPr>
                  <a:spLocks/>
                </p:cNvSpPr>
                <p:nvPr userDrawn="1"/>
              </p:nvSpPr>
              <p:spPr bwMode="ltGray">
                <a:xfrm>
                  <a:off x="2007" y="739"/>
                  <a:ext cx="354" cy="228"/>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a:effectLst/>
              </p:spPr>
              <p:txBody>
                <a:bodyPr wrap="none" anchor="ctr"/>
                <a:lstStyle/>
                <a:p>
                  <a:endParaRPr lang="en-US"/>
                </a:p>
              </p:txBody>
            </p:sp>
            <p:sp>
              <p:nvSpPr>
                <p:cNvPr id="5134" name="Freeform 14"/>
                <p:cNvSpPr>
                  <a:spLocks/>
                </p:cNvSpPr>
                <p:nvPr userDrawn="1"/>
              </p:nvSpPr>
              <p:spPr bwMode="ltGray">
                <a:xfrm>
                  <a:off x="2222" y="724"/>
                  <a:ext cx="157" cy="167"/>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a:effectLst/>
              </p:spPr>
              <p:txBody>
                <a:bodyPr wrap="none" anchor="ctr"/>
                <a:lstStyle/>
                <a:p>
                  <a:endParaRPr lang="en-US"/>
                </a:p>
              </p:txBody>
            </p:sp>
            <p:sp>
              <p:nvSpPr>
                <p:cNvPr id="5135" name="Freeform 15"/>
                <p:cNvSpPr>
                  <a:spLocks/>
                </p:cNvSpPr>
                <p:nvPr userDrawn="1"/>
              </p:nvSpPr>
              <p:spPr bwMode="ltGray">
                <a:xfrm>
                  <a:off x="2375" y="800"/>
                  <a:ext cx="110" cy="32"/>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a:effectLst/>
              </p:spPr>
              <p:txBody>
                <a:bodyPr wrap="none" anchor="ctr"/>
                <a:lstStyle/>
                <a:p>
                  <a:endParaRPr lang="en-US"/>
                </a:p>
              </p:txBody>
            </p:sp>
            <p:sp>
              <p:nvSpPr>
                <p:cNvPr id="5136" name="Freeform 16"/>
                <p:cNvSpPr>
                  <a:spLocks/>
                </p:cNvSpPr>
                <p:nvPr userDrawn="1"/>
              </p:nvSpPr>
              <p:spPr bwMode="ltGray">
                <a:xfrm>
                  <a:off x="2370" y="839"/>
                  <a:ext cx="75" cy="8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a:effectLst/>
              </p:spPr>
              <p:txBody>
                <a:bodyPr wrap="none" anchor="ctr"/>
                <a:lstStyle/>
                <a:p>
                  <a:endParaRPr lang="en-US"/>
                </a:p>
              </p:txBody>
            </p:sp>
            <p:sp>
              <p:nvSpPr>
                <p:cNvPr id="5137" name="Freeform 17"/>
                <p:cNvSpPr>
                  <a:spLocks/>
                </p:cNvSpPr>
                <p:nvPr userDrawn="1"/>
              </p:nvSpPr>
              <p:spPr bwMode="ltGray">
                <a:xfrm>
                  <a:off x="2497" y="793"/>
                  <a:ext cx="37" cy="49"/>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a:effectLst/>
              </p:spPr>
              <p:txBody>
                <a:bodyPr wrap="none" anchor="ctr"/>
                <a:lstStyle/>
                <a:p>
                  <a:endParaRPr lang="en-US"/>
                </a:p>
              </p:txBody>
            </p:sp>
            <p:sp>
              <p:nvSpPr>
                <p:cNvPr id="5138" name="Freeform 18"/>
                <p:cNvSpPr>
                  <a:spLocks/>
                </p:cNvSpPr>
                <p:nvPr userDrawn="1"/>
              </p:nvSpPr>
              <p:spPr bwMode="ltGray">
                <a:xfrm>
                  <a:off x="2506" y="869"/>
                  <a:ext cx="47" cy="24"/>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a:effectLst/>
              </p:spPr>
              <p:txBody>
                <a:bodyPr wrap="none" anchor="ctr"/>
                <a:lstStyle/>
                <a:p>
                  <a:endParaRPr lang="en-US"/>
                </a:p>
              </p:txBody>
            </p:sp>
            <p:sp>
              <p:nvSpPr>
                <p:cNvPr id="5139" name="Freeform 19"/>
                <p:cNvSpPr>
                  <a:spLocks/>
                </p:cNvSpPr>
                <p:nvPr userDrawn="1"/>
              </p:nvSpPr>
              <p:spPr bwMode="ltGray">
                <a:xfrm>
                  <a:off x="2555" y="832"/>
                  <a:ext cx="61" cy="42"/>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a:effectLst/>
              </p:spPr>
              <p:txBody>
                <a:bodyPr wrap="none" anchor="ctr"/>
                <a:lstStyle/>
                <a:p>
                  <a:endParaRPr lang="en-US"/>
                </a:p>
              </p:txBody>
            </p:sp>
            <p:sp>
              <p:nvSpPr>
                <p:cNvPr id="5140" name="Freeform 20"/>
                <p:cNvSpPr>
                  <a:spLocks/>
                </p:cNvSpPr>
                <p:nvPr userDrawn="1"/>
              </p:nvSpPr>
              <p:spPr bwMode="ltGray">
                <a:xfrm>
                  <a:off x="2572" y="852"/>
                  <a:ext cx="286" cy="149"/>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a:effectLst/>
              </p:spPr>
              <p:txBody>
                <a:bodyPr wrap="none" anchor="ctr"/>
                <a:lstStyle/>
                <a:p>
                  <a:endParaRPr lang="en-US"/>
                </a:p>
              </p:txBody>
            </p:sp>
            <p:sp>
              <p:nvSpPr>
                <p:cNvPr id="5141" name="Freeform 21"/>
                <p:cNvSpPr>
                  <a:spLocks/>
                </p:cNvSpPr>
                <p:nvPr userDrawn="1"/>
              </p:nvSpPr>
              <p:spPr bwMode="ltGray">
                <a:xfrm>
                  <a:off x="2820" y="866"/>
                  <a:ext cx="78" cy="64"/>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a:effectLst/>
              </p:spPr>
              <p:txBody>
                <a:bodyPr wrap="none" anchor="ctr"/>
                <a:lstStyle/>
                <a:p>
                  <a:endParaRPr lang="en-US"/>
                </a:p>
              </p:txBody>
            </p:sp>
            <p:sp>
              <p:nvSpPr>
                <p:cNvPr id="5142" name="Freeform 22"/>
                <p:cNvSpPr>
                  <a:spLocks/>
                </p:cNvSpPr>
                <p:nvPr userDrawn="1"/>
              </p:nvSpPr>
              <p:spPr bwMode="ltGray">
                <a:xfrm>
                  <a:off x="2984" y="732"/>
                  <a:ext cx="19" cy="14"/>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lstStyle/>
                <a:p>
                  <a:endParaRPr lang="en-US"/>
                </a:p>
              </p:txBody>
            </p:sp>
            <p:sp>
              <p:nvSpPr>
                <p:cNvPr id="5143" name="Freeform 23"/>
                <p:cNvSpPr>
                  <a:spLocks/>
                </p:cNvSpPr>
                <p:nvPr userDrawn="1"/>
              </p:nvSpPr>
              <p:spPr bwMode="ltGray">
                <a:xfrm>
                  <a:off x="3083" y="830"/>
                  <a:ext cx="26" cy="19"/>
                </a:xfrm>
                <a:custGeom>
                  <a:avLst/>
                  <a:gdLst/>
                  <a:ahLst/>
                  <a:cxnLst>
                    <a:cxn ang="0">
                      <a:pos x="8" y="14"/>
                    </a:cxn>
                    <a:cxn ang="0">
                      <a:pos x="14" y="0"/>
                    </a:cxn>
                    <a:cxn ang="0">
                      <a:pos x="14" y="22"/>
                    </a:cxn>
                    <a:cxn ang="0">
                      <a:pos x="8" y="14"/>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folHlink"/>
                </a:solidFill>
                <a:ln w="9525">
                  <a:noFill/>
                  <a:round/>
                  <a:headEnd/>
                  <a:tailEnd/>
                </a:ln>
                <a:effectLst/>
              </p:spPr>
              <p:txBody>
                <a:bodyPr wrap="none" anchor="ctr"/>
                <a:lstStyle/>
                <a:p>
                  <a:endParaRPr lang="en-US"/>
                </a:p>
              </p:txBody>
            </p:sp>
            <p:sp>
              <p:nvSpPr>
                <p:cNvPr id="5144" name="Freeform 24"/>
                <p:cNvSpPr>
                  <a:spLocks/>
                </p:cNvSpPr>
                <p:nvPr userDrawn="1"/>
              </p:nvSpPr>
              <p:spPr bwMode="ltGray">
                <a:xfrm>
                  <a:off x="2766" y="610"/>
                  <a:ext cx="19" cy="12"/>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lstStyle/>
                <a:p>
                  <a:endParaRPr lang="en-US"/>
                </a:p>
              </p:txBody>
            </p:sp>
            <p:sp>
              <p:nvSpPr>
                <p:cNvPr id="5145" name="Freeform 25"/>
                <p:cNvSpPr>
                  <a:spLocks/>
                </p:cNvSpPr>
                <p:nvPr userDrawn="1"/>
              </p:nvSpPr>
              <p:spPr bwMode="ltGray">
                <a:xfrm>
                  <a:off x="2600" y="712"/>
                  <a:ext cx="19" cy="12"/>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lstStyle/>
                <a:p>
                  <a:endParaRPr lang="en-US"/>
                </a:p>
              </p:txBody>
            </p:sp>
            <p:sp>
              <p:nvSpPr>
                <p:cNvPr id="5146" name="Freeform 26"/>
                <p:cNvSpPr>
                  <a:spLocks/>
                </p:cNvSpPr>
                <p:nvPr userDrawn="1"/>
              </p:nvSpPr>
              <p:spPr bwMode="ltGray">
                <a:xfrm>
                  <a:off x="2417" y="680"/>
                  <a:ext cx="80" cy="66"/>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a:effectLst/>
              </p:spPr>
              <p:txBody>
                <a:bodyPr wrap="none" anchor="ctr"/>
                <a:lstStyle/>
                <a:p>
                  <a:endParaRPr lang="en-US"/>
                </a:p>
              </p:txBody>
            </p:sp>
            <p:sp>
              <p:nvSpPr>
                <p:cNvPr id="5147" name="Freeform 27"/>
                <p:cNvSpPr>
                  <a:spLocks/>
                </p:cNvSpPr>
                <p:nvPr userDrawn="1"/>
              </p:nvSpPr>
              <p:spPr bwMode="ltGray">
                <a:xfrm>
                  <a:off x="2391" y="541"/>
                  <a:ext cx="94" cy="142"/>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a:effectLst/>
              </p:spPr>
              <p:txBody>
                <a:bodyPr wrap="none" anchor="ctr"/>
                <a:lstStyle/>
                <a:p>
                  <a:endParaRPr lang="en-US"/>
                </a:p>
              </p:txBody>
            </p:sp>
            <p:sp>
              <p:nvSpPr>
                <p:cNvPr id="5148" name="Freeform 28"/>
                <p:cNvSpPr>
                  <a:spLocks/>
                </p:cNvSpPr>
                <p:nvPr userDrawn="1"/>
              </p:nvSpPr>
              <p:spPr bwMode="ltGray">
                <a:xfrm>
                  <a:off x="2415" y="644"/>
                  <a:ext cx="32" cy="41"/>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a:effectLst/>
              </p:spPr>
              <p:txBody>
                <a:bodyPr wrap="none" anchor="ctr"/>
                <a:lstStyle/>
                <a:p>
                  <a:endParaRPr lang="en-US"/>
                </a:p>
              </p:txBody>
            </p:sp>
            <p:sp>
              <p:nvSpPr>
                <p:cNvPr id="5149" name="Freeform 29"/>
                <p:cNvSpPr>
                  <a:spLocks/>
                </p:cNvSpPr>
                <p:nvPr userDrawn="1"/>
              </p:nvSpPr>
              <p:spPr bwMode="ltGray">
                <a:xfrm>
                  <a:off x="2349" y="654"/>
                  <a:ext cx="45" cy="41"/>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a:effectLst/>
              </p:spPr>
              <p:txBody>
                <a:bodyPr wrap="none" anchor="ctr"/>
                <a:lstStyle/>
                <a:p>
                  <a:endParaRPr lang="en-US"/>
                </a:p>
              </p:txBody>
            </p:sp>
            <p:sp>
              <p:nvSpPr>
                <p:cNvPr id="5150" name="Freeform 30"/>
                <p:cNvSpPr>
                  <a:spLocks/>
                </p:cNvSpPr>
                <p:nvPr userDrawn="1"/>
              </p:nvSpPr>
              <p:spPr bwMode="ltGray">
                <a:xfrm>
                  <a:off x="4808" y="597"/>
                  <a:ext cx="701" cy="438"/>
                </a:xfrm>
                <a:custGeom>
                  <a:avLst/>
                  <a:gdLst/>
                  <a:ahLst/>
                  <a:cxnLst>
                    <a:cxn ang="0">
                      <a:pos x="21" y="280"/>
                    </a:cxn>
                    <a:cxn ang="0">
                      <a:pos x="24" y="250"/>
                    </a:cxn>
                    <a:cxn ang="0">
                      <a:pos x="22" y="245"/>
                    </a:cxn>
                    <a:cxn ang="0">
                      <a:pos x="16" y="218"/>
                    </a:cxn>
                    <a:cxn ang="0">
                      <a:pos x="4" y="215"/>
                    </a:cxn>
                    <a:cxn ang="0">
                      <a:pos x="0" y="191"/>
                    </a:cxn>
                    <a:cxn ang="0">
                      <a:pos x="12" y="180"/>
                    </a:cxn>
                    <a:cxn ang="0">
                      <a:pos x="6" y="165"/>
                    </a:cxn>
                    <a:cxn ang="0">
                      <a:pos x="2" y="160"/>
                    </a:cxn>
                    <a:cxn ang="0">
                      <a:pos x="28" y="120"/>
                    </a:cxn>
                    <a:cxn ang="0">
                      <a:pos x="44" y="96"/>
                    </a:cxn>
                    <a:cxn ang="0">
                      <a:pos x="42" y="70"/>
                    </a:cxn>
                    <a:cxn ang="0">
                      <a:pos x="24" y="43"/>
                    </a:cxn>
                    <a:cxn ang="0">
                      <a:pos x="20" y="32"/>
                    </a:cxn>
                    <a:cxn ang="0">
                      <a:pos x="26" y="36"/>
                    </a:cxn>
                    <a:cxn ang="0">
                      <a:pos x="48" y="35"/>
                    </a:cxn>
                    <a:cxn ang="0">
                      <a:pos x="64" y="11"/>
                    </a:cxn>
                    <a:cxn ang="0">
                      <a:pos x="82" y="0"/>
                    </a:cxn>
                    <a:cxn ang="0">
                      <a:pos x="88" y="2"/>
                    </a:cxn>
                    <a:cxn ang="0">
                      <a:pos x="92" y="9"/>
                    </a:cxn>
                    <a:cxn ang="0">
                      <a:pos x="98" y="5"/>
                    </a:cxn>
                    <a:cxn ang="0">
                      <a:pos x="110" y="8"/>
                    </a:cxn>
                    <a:cxn ang="0">
                      <a:pos x="116" y="9"/>
                    </a:cxn>
                    <a:cxn ang="0">
                      <a:pos x="141" y="14"/>
                    </a:cxn>
                    <a:cxn ang="0">
                      <a:pos x="155" y="24"/>
                    </a:cxn>
                    <a:cxn ang="0">
                      <a:pos x="167" y="17"/>
                    </a:cxn>
                    <a:cxn ang="0">
                      <a:pos x="173" y="14"/>
                    </a:cxn>
                    <a:cxn ang="0">
                      <a:pos x="195" y="14"/>
                    </a:cxn>
                    <a:cxn ang="0">
                      <a:pos x="211" y="32"/>
                    </a:cxn>
                    <a:cxn ang="0">
                      <a:pos x="231" y="59"/>
                    </a:cxn>
                    <a:cxn ang="0">
                      <a:pos x="245" y="70"/>
                    </a:cxn>
                    <a:cxn ang="0">
                      <a:pos x="257" y="68"/>
                    </a:cxn>
                    <a:cxn ang="0">
                      <a:pos x="270" y="65"/>
                    </a:cxn>
                    <a:cxn ang="0">
                      <a:pos x="290" y="71"/>
                    </a:cxn>
                    <a:cxn ang="0">
                      <a:pos x="300" y="81"/>
                    </a:cxn>
                    <a:cxn ang="0">
                      <a:pos x="308" y="90"/>
                    </a:cxn>
                    <a:cxn ang="0">
                      <a:pos x="318" y="111"/>
                    </a:cxn>
                    <a:cxn ang="0">
                      <a:pos x="322" y="120"/>
                    </a:cxn>
                    <a:cxn ang="0">
                      <a:pos x="324" y="125"/>
                    </a:cxn>
                    <a:cxn ang="0">
                      <a:pos x="310" y="142"/>
                    </a:cxn>
                    <a:cxn ang="0">
                      <a:pos x="322" y="141"/>
                    </a:cxn>
                    <a:cxn ang="0">
                      <a:pos x="342" y="155"/>
                    </a:cxn>
                    <a:cxn ang="0">
                      <a:pos x="364" y="157"/>
                    </a:cxn>
                    <a:cxn ang="0">
                      <a:pos x="380" y="168"/>
                    </a:cxn>
                    <a:cxn ang="0">
                      <a:pos x="382" y="172"/>
                    </a:cxn>
                    <a:cxn ang="0">
                      <a:pos x="382" y="176"/>
                    </a:cxn>
                    <a:cxn ang="0">
                      <a:pos x="394" y="172"/>
                    </a:cxn>
                    <a:cxn ang="0">
                      <a:pos x="400" y="171"/>
                    </a:cxn>
                    <a:cxn ang="0">
                      <a:pos x="439" y="185"/>
                    </a:cxn>
                    <a:cxn ang="0">
                      <a:pos x="447" y="199"/>
                    </a:cxn>
                    <a:cxn ang="0">
                      <a:pos x="465" y="201"/>
                    </a:cxn>
                    <a:cxn ang="0">
                      <a:pos x="471" y="215"/>
                    </a:cxn>
                    <a:cxn ang="0">
                      <a:pos x="451" y="258"/>
                    </a:cxn>
                    <a:cxn ang="0">
                      <a:pos x="435" y="281"/>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chemeClr val="folHlink"/>
                </a:solidFill>
                <a:ln w="9525">
                  <a:noFill/>
                  <a:round/>
                  <a:headEnd/>
                  <a:tailEnd/>
                </a:ln>
                <a:effectLst/>
              </p:spPr>
              <p:txBody>
                <a:bodyPr wrap="none" anchor="ctr"/>
                <a:lstStyle/>
                <a:p>
                  <a:endParaRPr lang="en-US"/>
                </a:p>
              </p:txBody>
            </p:sp>
            <p:sp>
              <p:nvSpPr>
                <p:cNvPr id="5151" name="Freeform 31"/>
                <p:cNvSpPr>
                  <a:spLocks/>
                </p:cNvSpPr>
                <p:nvPr userDrawn="1"/>
              </p:nvSpPr>
              <p:spPr bwMode="ltGray">
                <a:xfrm>
                  <a:off x="3880" y="-7"/>
                  <a:ext cx="984" cy="692"/>
                </a:xfrm>
                <a:custGeom>
                  <a:avLst/>
                  <a:gdLst/>
                  <a:ahLst/>
                  <a:cxnLst>
                    <a:cxn ang="0">
                      <a:pos x="406" y="6"/>
                    </a:cxn>
                    <a:cxn ang="0">
                      <a:pos x="502" y="34"/>
                    </a:cxn>
                    <a:cxn ang="0">
                      <a:pos x="550" y="38"/>
                    </a:cxn>
                    <a:cxn ang="0">
                      <a:pos x="578" y="130"/>
                    </a:cxn>
                    <a:cxn ang="0">
                      <a:pos x="586" y="90"/>
                    </a:cxn>
                    <a:cxn ang="0">
                      <a:pos x="606" y="70"/>
                    </a:cxn>
                    <a:cxn ang="0">
                      <a:pos x="642" y="126"/>
                    </a:cxn>
                    <a:cxn ang="0">
                      <a:pos x="682" y="98"/>
                    </a:cxn>
                    <a:cxn ang="0">
                      <a:pos x="706" y="86"/>
                    </a:cxn>
                    <a:cxn ang="0">
                      <a:pos x="762" y="2"/>
                    </a:cxn>
                    <a:cxn ang="0">
                      <a:pos x="798" y="70"/>
                    </a:cxn>
                    <a:cxn ang="0">
                      <a:pos x="798" y="130"/>
                    </a:cxn>
                    <a:cxn ang="0">
                      <a:pos x="790" y="158"/>
                    </a:cxn>
                    <a:cxn ang="0">
                      <a:pos x="766" y="162"/>
                    </a:cxn>
                    <a:cxn ang="0">
                      <a:pos x="762" y="186"/>
                    </a:cxn>
                    <a:cxn ang="0">
                      <a:pos x="802" y="226"/>
                    </a:cxn>
                    <a:cxn ang="0">
                      <a:pos x="786" y="322"/>
                    </a:cxn>
                    <a:cxn ang="0">
                      <a:pos x="830" y="414"/>
                    </a:cxn>
                    <a:cxn ang="0">
                      <a:pos x="854" y="450"/>
                    </a:cxn>
                    <a:cxn ang="0">
                      <a:pos x="830" y="450"/>
                    </a:cxn>
                    <a:cxn ang="0">
                      <a:pos x="746" y="378"/>
                    </a:cxn>
                    <a:cxn ang="0">
                      <a:pos x="678" y="402"/>
                    </a:cxn>
                    <a:cxn ang="0">
                      <a:pos x="590" y="442"/>
                    </a:cxn>
                    <a:cxn ang="0">
                      <a:pos x="642" y="578"/>
                    </a:cxn>
                    <a:cxn ang="0">
                      <a:pos x="710" y="610"/>
                    </a:cxn>
                    <a:cxn ang="0">
                      <a:pos x="738" y="550"/>
                    </a:cxn>
                    <a:cxn ang="0">
                      <a:pos x="774" y="570"/>
                    </a:cxn>
                    <a:cxn ang="0">
                      <a:pos x="766" y="630"/>
                    </a:cxn>
                    <a:cxn ang="0">
                      <a:pos x="802" y="670"/>
                    </a:cxn>
                    <a:cxn ang="0">
                      <a:pos x="838" y="658"/>
                    </a:cxn>
                    <a:cxn ang="0">
                      <a:pos x="922" y="806"/>
                    </a:cxn>
                    <a:cxn ang="0">
                      <a:pos x="942" y="826"/>
                    </a:cxn>
                    <a:cxn ang="0">
                      <a:pos x="874" y="810"/>
                    </a:cxn>
                    <a:cxn ang="0">
                      <a:pos x="830" y="758"/>
                    </a:cxn>
                    <a:cxn ang="0">
                      <a:pos x="778" y="710"/>
                    </a:cxn>
                    <a:cxn ang="0">
                      <a:pos x="702" y="662"/>
                    </a:cxn>
                    <a:cxn ang="0">
                      <a:pos x="614" y="646"/>
                    </a:cxn>
                    <a:cxn ang="0">
                      <a:pos x="506" y="594"/>
                    </a:cxn>
                    <a:cxn ang="0">
                      <a:pos x="462" y="506"/>
                    </a:cxn>
                    <a:cxn ang="0">
                      <a:pos x="430" y="462"/>
                    </a:cxn>
                    <a:cxn ang="0">
                      <a:pos x="382" y="430"/>
                    </a:cxn>
                    <a:cxn ang="0">
                      <a:pos x="342" y="370"/>
                    </a:cxn>
                    <a:cxn ang="0">
                      <a:pos x="354" y="414"/>
                    </a:cxn>
                    <a:cxn ang="0">
                      <a:pos x="418" y="494"/>
                    </a:cxn>
                    <a:cxn ang="0">
                      <a:pos x="422" y="526"/>
                    </a:cxn>
                    <a:cxn ang="0">
                      <a:pos x="394" y="498"/>
                    </a:cxn>
                    <a:cxn ang="0">
                      <a:pos x="354" y="466"/>
                    </a:cxn>
                    <a:cxn ang="0">
                      <a:pos x="314" y="402"/>
                    </a:cxn>
                    <a:cxn ang="0">
                      <a:pos x="266" y="346"/>
                    </a:cxn>
                    <a:cxn ang="0">
                      <a:pos x="210" y="314"/>
                    </a:cxn>
                    <a:cxn ang="0">
                      <a:pos x="154" y="238"/>
                    </a:cxn>
                    <a:cxn ang="0">
                      <a:pos x="66" y="66"/>
                    </a:cxn>
                    <a:cxn ang="0">
                      <a:pos x="34" y="38"/>
                    </a:cxn>
                    <a:cxn ang="0">
                      <a:pos x="46" y="22"/>
                    </a:cxn>
                    <a:cxn ang="0">
                      <a:pos x="102" y="70"/>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chemeClr val="folHlink"/>
                </a:solidFill>
                <a:ln w="9525">
                  <a:noFill/>
                  <a:round/>
                  <a:headEnd/>
                  <a:tailEnd/>
                </a:ln>
                <a:effectLst/>
              </p:spPr>
              <p:txBody>
                <a:bodyPr wrap="none" anchor="ctr"/>
                <a:lstStyle/>
                <a:p>
                  <a:endParaRPr lang="en-US"/>
                </a:p>
              </p:txBody>
            </p:sp>
            <p:sp>
              <p:nvSpPr>
                <p:cNvPr id="5152" name="Freeform 32"/>
                <p:cNvSpPr>
                  <a:spLocks/>
                </p:cNvSpPr>
                <p:nvPr userDrawn="1"/>
              </p:nvSpPr>
              <p:spPr bwMode="ltGray">
                <a:xfrm>
                  <a:off x="3577" y="490"/>
                  <a:ext cx="36" cy="39"/>
                </a:xfrm>
                <a:custGeom>
                  <a:avLst/>
                  <a:gdLst/>
                  <a:ahLst/>
                  <a:cxnLst>
                    <a:cxn ang="0">
                      <a:pos x="6" y="28"/>
                    </a:cxn>
                    <a:cxn ang="0">
                      <a:pos x="10" y="48"/>
                    </a:cxn>
                    <a:cxn ang="0">
                      <a:pos x="6" y="28"/>
                    </a:cxn>
                  </a:cxnLst>
                  <a:rect l="0" t="0" r="r" b="b"/>
                  <a:pathLst>
                    <a:path w="36" h="48">
                      <a:moveTo>
                        <a:pt x="6" y="28"/>
                      </a:moveTo>
                      <a:cubicBezTo>
                        <a:pt x="25" y="0"/>
                        <a:pt x="36" y="31"/>
                        <a:pt x="10" y="48"/>
                      </a:cubicBezTo>
                      <a:cubicBezTo>
                        <a:pt x="0" y="34"/>
                        <a:pt x="0" y="40"/>
                        <a:pt x="6" y="28"/>
                      </a:cubicBezTo>
                      <a:close/>
                    </a:path>
                  </a:pathLst>
                </a:custGeom>
                <a:solidFill>
                  <a:schemeClr val="folHlink"/>
                </a:solidFill>
                <a:ln w="9525">
                  <a:noFill/>
                  <a:round/>
                  <a:headEnd/>
                  <a:tailEnd/>
                </a:ln>
                <a:effectLst/>
              </p:spPr>
              <p:txBody>
                <a:bodyPr wrap="none" anchor="ctr"/>
                <a:lstStyle/>
                <a:p>
                  <a:endParaRPr lang="en-US"/>
                </a:p>
              </p:txBody>
            </p:sp>
            <p:sp>
              <p:nvSpPr>
                <p:cNvPr id="5153" name="Freeform 33"/>
                <p:cNvSpPr>
                  <a:spLocks/>
                </p:cNvSpPr>
                <p:nvPr userDrawn="1"/>
              </p:nvSpPr>
              <p:spPr bwMode="ltGray">
                <a:xfrm>
                  <a:off x="3549" y="475"/>
                  <a:ext cx="38" cy="29"/>
                </a:xfrm>
                <a:custGeom>
                  <a:avLst/>
                  <a:gdLst/>
                  <a:ahLst/>
                  <a:cxnLst>
                    <a:cxn ang="0">
                      <a:pos x="0" y="5"/>
                    </a:cxn>
                    <a:cxn ang="0">
                      <a:pos x="12" y="1"/>
                    </a:cxn>
                    <a:cxn ang="0">
                      <a:pos x="36" y="17"/>
                    </a:cxn>
                    <a:cxn ang="0">
                      <a:pos x="8" y="17"/>
                    </a:cxn>
                    <a:cxn ang="0">
                      <a:pos x="0" y="5"/>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chemeClr val="folHlink"/>
                </a:solidFill>
                <a:ln w="9525">
                  <a:noFill/>
                  <a:round/>
                  <a:headEnd/>
                  <a:tailEnd/>
                </a:ln>
                <a:effectLst/>
              </p:spPr>
              <p:txBody>
                <a:bodyPr wrap="none" anchor="ctr"/>
                <a:lstStyle/>
                <a:p>
                  <a:endParaRPr lang="en-US"/>
                </a:p>
              </p:txBody>
            </p:sp>
            <p:sp>
              <p:nvSpPr>
                <p:cNvPr id="5154" name="Freeform 34"/>
                <p:cNvSpPr>
                  <a:spLocks/>
                </p:cNvSpPr>
                <p:nvPr userDrawn="1"/>
              </p:nvSpPr>
              <p:spPr bwMode="ltGray">
                <a:xfrm>
                  <a:off x="4686" y="394"/>
                  <a:ext cx="171" cy="81"/>
                </a:xfrm>
                <a:custGeom>
                  <a:avLst/>
                  <a:gdLst/>
                  <a:ahLst/>
                  <a:cxnLst>
                    <a:cxn ang="0">
                      <a:pos x="0" y="49"/>
                    </a:cxn>
                    <a:cxn ang="0">
                      <a:pos x="28" y="25"/>
                    </a:cxn>
                    <a:cxn ang="0">
                      <a:pos x="56" y="21"/>
                    </a:cxn>
                    <a:cxn ang="0">
                      <a:pos x="80" y="9"/>
                    </a:cxn>
                    <a:cxn ang="0">
                      <a:pos x="64" y="25"/>
                    </a:cxn>
                    <a:cxn ang="0">
                      <a:pos x="124" y="49"/>
                    </a:cxn>
                    <a:cxn ang="0">
                      <a:pos x="160" y="65"/>
                    </a:cxn>
                    <a:cxn ang="0">
                      <a:pos x="116" y="77"/>
                    </a:cxn>
                    <a:cxn ang="0">
                      <a:pos x="88" y="57"/>
                    </a:cxn>
                    <a:cxn ang="0">
                      <a:pos x="76" y="53"/>
                    </a:cxn>
                    <a:cxn ang="0">
                      <a:pos x="24" y="41"/>
                    </a:cxn>
                    <a:cxn ang="0">
                      <a:pos x="0" y="49"/>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chemeClr val="folHlink"/>
                </a:solidFill>
                <a:ln w="9525">
                  <a:noFill/>
                  <a:round/>
                  <a:headEnd/>
                  <a:tailEnd/>
                </a:ln>
                <a:effectLst/>
              </p:spPr>
              <p:txBody>
                <a:bodyPr wrap="none" anchor="ctr"/>
                <a:lstStyle/>
                <a:p>
                  <a:endParaRPr lang="en-US"/>
                </a:p>
              </p:txBody>
            </p:sp>
            <p:sp>
              <p:nvSpPr>
                <p:cNvPr id="5155" name="Freeform 35"/>
                <p:cNvSpPr>
                  <a:spLocks/>
                </p:cNvSpPr>
                <p:nvPr userDrawn="1"/>
              </p:nvSpPr>
              <p:spPr bwMode="ltGray">
                <a:xfrm>
                  <a:off x="4867" y="460"/>
                  <a:ext cx="138" cy="37"/>
                </a:xfrm>
                <a:custGeom>
                  <a:avLst/>
                  <a:gdLst/>
                  <a:ahLst/>
                  <a:cxnLst>
                    <a:cxn ang="0">
                      <a:pos x="0" y="0"/>
                    </a:cxn>
                    <a:cxn ang="0">
                      <a:pos x="52" y="4"/>
                    </a:cxn>
                    <a:cxn ang="0">
                      <a:pos x="88" y="24"/>
                    </a:cxn>
                    <a:cxn ang="0">
                      <a:pos x="112" y="20"/>
                    </a:cxn>
                    <a:cxn ang="0">
                      <a:pos x="108" y="44"/>
                    </a:cxn>
                    <a:cxn ang="0">
                      <a:pos x="64" y="40"/>
                    </a:cxn>
                    <a:cxn ang="0">
                      <a:pos x="0" y="36"/>
                    </a:cxn>
                    <a:cxn ang="0">
                      <a:pos x="28" y="20"/>
                    </a:cxn>
                    <a:cxn ang="0">
                      <a:pos x="0" y="0"/>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chemeClr val="folHlink"/>
                </a:solidFill>
                <a:ln w="9525">
                  <a:noFill/>
                  <a:round/>
                  <a:headEnd/>
                  <a:tailEnd/>
                </a:ln>
                <a:effectLst/>
              </p:spPr>
              <p:txBody>
                <a:bodyPr wrap="none" anchor="ctr"/>
                <a:lstStyle/>
                <a:p>
                  <a:endParaRPr lang="en-US"/>
                </a:p>
              </p:txBody>
            </p:sp>
            <p:sp>
              <p:nvSpPr>
                <p:cNvPr id="5156" name="Freeform 36"/>
                <p:cNvSpPr>
                  <a:spLocks/>
                </p:cNvSpPr>
                <p:nvPr userDrawn="1"/>
              </p:nvSpPr>
              <p:spPr bwMode="ltGray">
                <a:xfrm>
                  <a:off x="4794" y="480"/>
                  <a:ext cx="56" cy="34"/>
                </a:xfrm>
                <a:custGeom>
                  <a:avLst/>
                  <a:gdLst/>
                  <a:ahLst/>
                  <a:cxnLst>
                    <a:cxn ang="0">
                      <a:pos x="17" y="25"/>
                    </a:cxn>
                    <a:cxn ang="0">
                      <a:pos x="37" y="13"/>
                    </a:cxn>
                    <a:cxn ang="0">
                      <a:pos x="17" y="25"/>
                    </a:cxn>
                  </a:cxnLst>
                  <a:rect l="0" t="0" r="r" b="b"/>
                  <a:pathLst>
                    <a:path w="57" h="42">
                      <a:moveTo>
                        <a:pt x="17" y="25"/>
                      </a:moveTo>
                      <a:cubicBezTo>
                        <a:pt x="0" y="0"/>
                        <a:pt x="21" y="9"/>
                        <a:pt x="37" y="13"/>
                      </a:cubicBezTo>
                      <a:cubicBezTo>
                        <a:pt x="57" y="42"/>
                        <a:pt x="30" y="25"/>
                        <a:pt x="17" y="25"/>
                      </a:cubicBezTo>
                      <a:close/>
                    </a:path>
                  </a:pathLst>
                </a:custGeom>
                <a:solidFill>
                  <a:schemeClr val="folHlink"/>
                </a:solidFill>
                <a:ln w="9525">
                  <a:noFill/>
                  <a:round/>
                  <a:headEnd/>
                  <a:tailEnd/>
                </a:ln>
                <a:effectLst/>
              </p:spPr>
              <p:txBody>
                <a:bodyPr wrap="none" anchor="ctr"/>
                <a:lstStyle/>
                <a:p>
                  <a:endParaRPr lang="en-US"/>
                </a:p>
              </p:txBody>
            </p:sp>
            <p:sp>
              <p:nvSpPr>
                <p:cNvPr id="5157" name="Freeform 37"/>
                <p:cNvSpPr>
                  <a:spLocks/>
                </p:cNvSpPr>
                <p:nvPr userDrawn="1"/>
              </p:nvSpPr>
              <p:spPr bwMode="ltGray">
                <a:xfrm>
                  <a:off x="4757" y="375"/>
                  <a:ext cx="37" cy="44"/>
                </a:xfrm>
                <a:custGeom>
                  <a:avLst/>
                  <a:gdLst/>
                  <a:ahLst/>
                  <a:cxnLst>
                    <a:cxn ang="0">
                      <a:pos x="19" y="32"/>
                    </a:cxn>
                    <a:cxn ang="0">
                      <a:pos x="19" y="0"/>
                    </a:cxn>
                    <a:cxn ang="0">
                      <a:pos x="19" y="32"/>
                    </a:cxn>
                  </a:cxnLst>
                  <a:rect l="0" t="0" r="r" b="b"/>
                  <a:pathLst>
                    <a:path w="39" h="52">
                      <a:moveTo>
                        <a:pt x="19" y="32"/>
                      </a:moveTo>
                      <a:cubicBezTo>
                        <a:pt x="13" y="14"/>
                        <a:pt x="0" y="13"/>
                        <a:pt x="19" y="0"/>
                      </a:cubicBezTo>
                      <a:cubicBezTo>
                        <a:pt x="23" y="5"/>
                        <a:pt x="39" y="52"/>
                        <a:pt x="19" y="32"/>
                      </a:cubicBezTo>
                      <a:close/>
                    </a:path>
                  </a:pathLst>
                </a:custGeom>
                <a:solidFill>
                  <a:schemeClr val="folHlink"/>
                </a:solidFill>
                <a:ln w="9525">
                  <a:noFill/>
                  <a:round/>
                  <a:headEnd/>
                  <a:tailEnd/>
                </a:ln>
                <a:effectLst/>
              </p:spPr>
              <p:txBody>
                <a:bodyPr wrap="none" anchor="ctr"/>
                <a:lstStyle/>
                <a:p>
                  <a:endParaRPr lang="en-US"/>
                </a:p>
              </p:txBody>
            </p:sp>
            <p:sp>
              <p:nvSpPr>
                <p:cNvPr id="5158" name="Freeform 38"/>
                <p:cNvSpPr>
                  <a:spLocks/>
                </p:cNvSpPr>
                <p:nvPr userDrawn="1"/>
              </p:nvSpPr>
              <p:spPr bwMode="ltGray">
                <a:xfrm>
                  <a:off x="5054" y="507"/>
                  <a:ext cx="45" cy="66"/>
                </a:xfrm>
                <a:custGeom>
                  <a:avLst/>
                  <a:gdLst/>
                  <a:ahLst/>
                  <a:cxnLst>
                    <a:cxn ang="0">
                      <a:pos x="4" y="9"/>
                    </a:cxn>
                    <a:cxn ang="0">
                      <a:pos x="20" y="33"/>
                    </a:cxn>
                    <a:cxn ang="0">
                      <a:pos x="24" y="49"/>
                    </a:cxn>
                    <a:cxn ang="0">
                      <a:pos x="36" y="53"/>
                    </a:cxn>
                    <a:cxn ang="0">
                      <a:pos x="24" y="73"/>
                    </a:cxn>
                    <a:cxn ang="0">
                      <a:pos x="0" y="21"/>
                    </a:cxn>
                    <a:cxn ang="0">
                      <a:pos x="4" y="9"/>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chemeClr val="folHlink"/>
                </a:solidFill>
                <a:ln w="9525">
                  <a:noFill/>
                  <a:round/>
                  <a:headEnd/>
                  <a:tailEnd/>
                </a:ln>
                <a:effectLst/>
              </p:spPr>
              <p:txBody>
                <a:bodyPr wrap="none" anchor="ctr"/>
                <a:lstStyle/>
                <a:p>
                  <a:endParaRPr lang="en-US"/>
                </a:p>
              </p:txBody>
            </p:sp>
            <p:sp>
              <p:nvSpPr>
                <p:cNvPr id="5159" name="Freeform 39"/>
                <p:cNvSpPr>
                  <a:spLocks/>
                </p:cNvSpPr>
                <p:nvPr userDrawn="1"/>
              </p:nvSpPr>
              <p:spPr bwMode="ltGray">
                <a:xfrm>
                  <a:off x="4260" y="6"/>
                  <a:ext cx="480" cy="100"/>
                </a:xfrm>
                <a:custGeom>
                  <a:avLst/>
                  <a:gdLst/>
                  <a:ahLst/>
                  <a:cxnLst>
                    <a:cxn ang="0">
                      <a:pos x="220" y="1"/>
                    </a:cxn>
                    <a:cxn ang="0">
                      <a:pos x="231" y="8"/>
                    </a:cxn>
                    <a:cxn ang="0">
                      <a:pos x="235" y="0"/>
                    </a:cxn>
                    <a:cxn ang="0">
                      <a:pos x="265" y="0"/>
                    </a:cxn>
                    <a:cxn ang="0">
                      <a:pos x="287" y="17"/>
                    </a:cxn>
                    <a:cxn ang="0">
                      <a:pos x="319" y="10"/>
                    </a:cxn>
                    <a:cxn ang="0">
                      <a:pos x="314" y="29"/>
                    </a:cxn>
                    <a:cxn ang="0">
                      <a:pos x="298" y="46"/>
                    </a:cxn>
                    <a:cxn ang="0">
                      <a:pos x="295" y="29"/>
                    </a:cxn>
                    <a:cxn ang="0">
                      <a:pos x="287" y="31"/>
                    </a:cxn>
                    <a:cxn ang="0">
                      <a:pos x="279" y="29"/>
                    </a:cxn>
                    <a:cxn ang="0">
                      <a:pos x="263" y="21"/>
                    </a:cxn>
                    <a:cxn ang="0">
                      <a:pos x="228" y="38"/>
                    </a:cxn>
                    <a:cxn ang="0">
                      <a:pos x="201" y="44"/>
                    </a:cxn>
                    <a:cxn ang="0">
                      <a:pos x="212" y="57"/>
                    </a:cxn>
                    <a:cxn ang="0">
                      <a:pos x="188" y="63"/>
                    </a:cxn>
                    <a:cxn ang="0">
                      <a:pos x="169" y="61"/>
                    </a:cxn>
                    <a:cxn ang="0">
                      <a:pos x="177" y="57"/>
                    </a:cxn>
                    <a:cxn ang="0">
                      <a:pos x="171" y="40"/>
                    </a:cxn>
                    <a:cxn ang="0">
                      <a:pos x="169" y="31"/>
                    </a:cxn>
                    <a:cxn ang="0">
                      <a:pos x="158" y="23"/>
                    </a:cxn>
                    <a:cxn ang="0">
                      <a:pos x="142" y="27"/>
                    </a:cxn>
                    <a:cxn ang="0">
                      <a:pos x="134" y="27"/>
                    </a:cxn>
                    <a:cxn ang="0">
                      <a:pos x="123" y="25"/>
                    </a:cxn>
                    <a:cxn ang="0">
                      <a:pos x="83" y="2"/>
                    </a:cxn>
                    <a:cxn ang="0">
                      <a:pos x="59" y="14"/>
                    </a:cxn>
                    <a:cxn ang="0">
                      <a:pos x="1" y="0"/>
                    </a:cxn>
                    <a:cxn ang="0">
                      <a:pos x="220" y="1"/>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chemeClr val="folHlink"/>
                </a:solidFill>
                <a:ln w="9525">
                  <a:noFill/>
                  <a:round/>
                  <a:headEnd/>
                  <a:tailEnd/>
                </a:ln>
                <a:effectLst/>
              </p:spPr>
              <p:txBody>
                <a:bodyPr wrap="none" anchor="ctr"/>
                <a:lstStyle/>
                <a:p>
                  <a:endParaRPr lang="en-US"/>
                </a:p>
              </p:txBody>
            </p:sp>
            <p:sp>
              <p:nvSpPr>
                <p:cNvPr id="5160" name="Freeform 40"/>
                <p:cNvSpPr>
                  <a:spLocks/>
                </p:cNvSpPr>
                <p:nvPr userDrawn="1"/>
              </p:nvSpPr>
              <p:spPr bwMode="ltGray">
                <a:xfrm>
                  <a:off x="3835" y="3"/>
                  <a:ext cx="446" cy="49"/>
                </a:xfrm>
                <a:custGeom>
                  <a:avLst/>
                  <a:gdLst/>
                  <a:ahLst/>
                  <a:cxnLst>
                    <a:cxn ang="0">
                      <a:pos x="105" y="31"/>
                    </a:cxn>
                    <a:cxn ang="0">
                      <a:pos x="30" y="1"/>
                    </a:cxn>
                    <a:cxn ang="0">
                      <a:pos x="285" y="0"/>
                    </a:cxn>
                    <a:cxn ang="0">
                      <a:pos x="296" y="14"/>
                    </a:cxn>
                    <a:cxn ang="0">
                      <a:pos x="264" y="16"/>
                    </a:cxn>
                    <a:cxn ang="0">
                      <a:pos x="105" y="3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chemeClr val="folHlink"/>
                </a:solidFill>
                <a:ln w="9525">
                  <a:noFill/>
                  <a:round/>
                  <a:headEnd/>
                  <a:tailEnd/>
                </a:ln>
                <a:effectLst/>
              </p:spPr>
              <p:txBody>
                <a:bodyPr wrap="none" anchor="ctr"/>
                <a:lstStyle/>
                <a:p>
                  <a:endParaRPr lang="en-US"/>
                </a:p>
              </p:txBody>
            </p:sp>
            <p:sp>
              <p:nvSpPr>
                <p:cNvPr id="5161" name="Freeform 41"/>
                <p:cNvSpPr>
                  <a:spLocks/>
                </p:cNvSpPr>
                <p:nvPr userDrawn="1"/>
              </p:nvSpPr>
              <p:spPr bwMode="ltGray">
                <a:xfrm>
                  <a:off x="2853" y="74"/>
                  <a:ext cx="42" cy="25"/>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lstStyle/>
                <a:p>
                  <a:endParaRPr lang="en-US"/>
                </a:p>
              </p:txBody>
            </p:sp>
            <p:sp>
              <p:nvSpPr>
                <p:cNvPr id="5162" name="Freeform 42"/>
                <p:cNvSpPr>
                  <a:spLocks/>
                </p:cNvSpPr>
                <p:nvPr userDrawn="1"/>
              </p:nvSpPr>
              <p:spPr bwMode="ltGray">
                <a:xfrm>
                  <a:off x="1704" y="3"/>
                  <a:ext cx="1022" cy="372"/>
                </a:xfrm>
                <a:custGeom>
                  <a:avLst/>
                  <a:gdLst/>
                  <a:ahLst/>
                  <a:cxnLst>
                    <a:cxn ang="0">
                      <a:pos x="73" y="1"/>
                    </a:cxn>
                    <a:cxn ang="0">
                      <a:pos x="436"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a:effectLst/>
              </p:spPr>
              <p:txBody>
                <a:bodyPr wrap="none" anchor="ctr"/>
                <a:lstStyle/>
                <a:p>
                  <a:endParaRPr lang="en-US"/>
                </a:p>
              </p:txBody>
            </p:sp>
            <p:sp>
              <p:nvSpPr>
                <p:cNvPr id="5163" name="Freeform 43"/>
                <p:cNvSpPr>
                  <a:spLocks/>
                </p:cNvSpPr>
                <p:nvPr userDrawn="1"/>
              </p:nvSpPr>
              <p:spPr bwMode="ltGray">
                <a:xfrm>
                  <a:off x="2729" y="-9"/>
                  <a:ext cx="47" cy="134"/>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a:effectLst/>
              </p:spPr>
              <p:txBody>
                <a:bodyPr wrap="none" anchor="ctr"/>
                <a:lstStyle/>
                <a:p>
                  <a:endParaRPr lang="en-US"/>
                </a:p>
              </p:txBody>
            </p:sp>
            <p:sp>
              <p:nvSpPr>
                <p:cNvPr id="5164" name="Freeform 44"/>
                <p:cNvSpPr>
                  <a:spLocks/>
                </p:cNvSpPr>
                <p:nvPr userDrawn="1"/>
              </p:nvSpPr>
              <p:spPr bwMode="ltGray">
                <a:xfrm>
                  <a:off x="2701" y="103"/>
                  <a:ext cx="138" cy="8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a:effectLst/>
              </p:spPr>
              <p:txBody>
                <a:bodyPr wrap="none" anchor="ctr"/>
                <a:lstStyle/>
                <a:p>
                  <a:endParaRPr lang="en-US"/>
                </a:p>
              </p:txBody>
            </p:sp>
            <p:sp>
              <p:nvSpPr>
                <p:cNvPr id="5165" name="Freeform 45"/>
                <p:cNvSpPr>
                  <a:spLocks/>
                </p:cNvSpPr>
                <p:nvPr userDrawn="1"/>
              </p:nvSpPr>
              <p:spPr bwMode="ltGray">
                <a:xfrm>
                  <a:off x="2553" y="182"/>
                  <a:ext cx="187" cy="176"/>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a:effectLst/>
              </p:spPr>
              <p:txBody>
                <a:bodyPr wrap="none" anchor="ctr"/>
                <a:lstStyle/>
                <a:p>
                  <a:endParaRPr lang="en-US"/>
                </a:p>
              </p:txBody>
            </p:sp>
            <p:sp>
              <p:nvSpPr>
                <p:cNvPr id="5166" name="Freeform 46"/>
                <p:cNvSpPr>
                  <a:spLocks/>
                </p:cNvSpPr>
                <p:nvPr userDrawn="1"/>
              </p:nvSpPr>
              <p:spPr bwMode="ltGray">
                <a:xfrm>
                  <a:off x="2677" y="233"/>
                  <a:ext cx="14" cy="10"/>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lstStyle/>
                <a:p>
                  <a:endParaRPr lang="en-US"/>
                </a:p>
              </p:txBody>
            </p:sp>
            <p:sp>
              <p:nvSpPr>
                <p:cNvPr id="5167" name="Freeform 47"/>
                <p:cNvSpPr>
                  <a:spLocks/>
                </p:cNvSpPr>
                <p:nvPr userDrawn="1"/>
              </p:nvSpPr>
              <p:spPr bwMode="ltGray">
                <a:xfrm>
                  <a:off x="1627" y="353"/>
                  <a:ext cx="813" cy="462"/>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a:effectLst/>
              </p:spPr>
              <p:txBody>
                <a:bodyPr wrap="none" anchor="ctr"/>
                <a:lstStyle/>
                <a:p>
                  <a:endParaRPr lang="en-US"/>
                </a:p>
              </p:txBody>
            </p:sp>
            <p:sp>
              <p:nvSpPr>
                <p:cNvPr id="5168" name="Freeform 48"/>
                <p:cNvSpPr>
                  <a:spLocks/>
                </p:cNvSpPr>
                <p:nvPr userDrawn="1"/>
              </p:nvSpPr>
              <p:spPr bwMode="ltGray">
                <a:xfrm>
                  <a:off x="1770" y="671"/>
                  <a:ext cx="45" cy="71"/>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a:effectLst/>
              </p:spPr>
              <p:txBody>
                <a:bodyPr wrap="none" anchor="ctr"/>
                <a:lstStyle/>
                <a:p>
                  <a:endParaRPr lang="en-US"/>
                </a:p>
              </p:txBody>
            </p:sp>
            <p:sp>
              <p:nvSpPr>
                <p:cNvPr id="5169" name="Freeform 49"/>
                <p:cNvSpPr>
                  <a:spLocks/>
                </p:cNvSpPr>
                <p:nvPr userDrawn="1"/>
              </p:nvSpPr>
              <p:spPr bwMode="ltGray">
                <a:xfrm>
                  <a:off x="2394" y="431"/>
                  <a:ext cx="42" cy="59"/>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a:effectLst/>
              </p:spPr>
              <p:txBody>
                <a:bodyPr wrap="none" anchor="ctr"/>
                <a:lstStyle/>
                <a:p>
                  <a:endParaRPr lang="en-US"/>
                </a:p>
              </p:txBody>
            </p:sp>
            <p:sp>
              <p:nvSpPr>
                <p:cNvPr id="5170" name="Freeform 50"/>
                <p:cNvSpPr>
                  <a:spLocks/>
                </p:cNvSpPr>
                <p:nvPr userDrawn="1"/>
              </p:nvSpPr>
              <p:spPr bwMode="ltGray">
                <a:xfrm>
                  <a:off x="2513" y="402"/>
                  <a:ext cx="21" cy="24"/>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lstStyle/>
                <a:p>
                  <a:endParaRPr lang="en-US"/>
                </a:p>
              </p:txBody>
            </p:sp>
            <p:sp>
              <p:nvSpPr>
                <p:cNvPr id="5171" name="Freeform 51"/>
                <p:cNvSpPr>
                  <a:spLocks/>
                </p:cNvSpPr>
                <p:nvPr userDrawn="1"/>
              </p:nvSpPr>
              <p:spPr bwMode="ltGray">
                <a:xfrm>
                  <a:off x="333" y="169"/>
                  <a:ext cx="1015" cy="866"/>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a:effectLst/>
              </p:spPr>
              <p:txBody>
                <a:bodyPr wrap="none" anchor="ctr"/>
                <a:lstStyle/>
                <a:p>
                  <a:endParaRPr lang="en-US"/>
                </a:p>
              </p:txBody>
            </p:sp>
            <p:sp>
              <p:nvSpPr>
                <p:cNvPr id="5172" name="Freeform 52"/>
                <p:cNvSpPr>
                  <a:spLocks/>
                </p:cNvSpPr>
                <p:nvPr userDrawn="1"/>
              </p:nvSpPr>
              <p:spPr bwMode="ltGray">
                <a:xfrm>
                  <a:off x="727" y="495"/>
                  <a:ext cx="382" cy="540"/>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a:effectLst/>
              </p:spPr>
              <p:txBody>
                <a:bodyPr wrap="none" anchor="ctr"/>
                <a:lstStyle/>
                <a:p>
                  <a:endParaRPr lang="en-US"/>
                </a:p>
              </p:txBody>
            </p:sp>
            <p:sp>
              <p:nvSpPr>
                <p:cNvPr id="5173" name="Freeform 53"/>
                <p:cNvSpPr>
                  <a:spLocks/>
                </p:cNvSpPr>
                <p:nvPr userDrawn="1"/>
              </p:nvSpPr>
              <p:spPr bwMode="ltGray">
                <a:xfrm>
                  <a:off x="1400" y="896"/>
                  <a:ext cx="16" cy="29"/>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lstStyle/>
                <a:p>
                  <a:endParaRPr lang="en-US"/>
                </a:p>
              </p:txBody>
            </p:sp>
            <p:sp>
              <p:nvSpPr>
                <p:cNvPr id="5174" name="Freeform 54"/>
                <p:cNvSpPr>
                  <a:spLocks/>
                </p:cNvSpPr>
                <p:nvPr userDrawn="1"/>
              </p:nvSpPr>
              <p:spPr bwMode="ltGray">
                <a:xfrm>
                  <a:off x="1379" y="617"/>
                  <a:ext cx="21" cy="1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lstStyle/>
                <a:p>
                  <a:endParaRPr lang="en-US"/>
                </a:p>
              </p:txBody>
            </p:sp>
            <p:sp>
              <p:nvSpPr>
                <p:cNvPr id="5175" name="Freeform 55"/>
                <p:cNvSpPr>
                  <a:spLocks/>
                </p:cNvSpPr>
                <p:nvPr userDrawn="1"/>
              </p:nvSpPr>
              <p:spPr bwMode="ltGray">
                <a:xfrm>
                  <a:off x="453" y="275"/>
                  <a:ext cx="58" cy="24"/>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lstStyle/>
                <a:p>
                  <a:endParaRPr lang="en-US"/>
                </a:p>
              </p:txBody>
            </p:sp>
            <p:sp>
              <p:nvSpPr>
                <p:cNvPr id="5176" name="Freeform 56"/>
                <p:cNvSpPr>
                  <a:spLocks/>
                </p:cNvSpPr>
                <p:nvPr userDrawn="1"/>
              </p:nvSpPr>
              <p:spPr bwMode="ltGray">
                <a:xfrm>
                  <a:off x="1161" y="50"/>
                  <a:ext cx="691" cy="569"/>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a:effectLst/>
              </p:spPr>
              <p:txBody>
                <a:bodyPr wrap="none" anchor="ctr"/>
                <a:lstStyle/>
                <a:p>
                  <a:endParaRPr lang="en-US"/>
                </a:p>
              </p:txBody>
            </p:sp>
            <p:sp>
              <p:nvSpPr>
                <p:cNvPr id="5177" name="Freeform 57"/>
                <p:cNvSpPr>
                  <a:spLocks/>
                </p:cNvSpPr>
                <p:nvPr userDrawn="1"/>
              </p:nvSpPr>
              <p:spPr bwMode="ltGray">
                <a:xfrm>
                  <a:off x="689" y="6"/>
                  <a:ext cx="1386" cy="232"/>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a:effectLst/>
              </p:spPr>
              <p:txBody>
                <a:bodyPr wrap="none" anchor="ctr"/>
                <a:lstStyle/>
                <a:p>
                  <a:endParaRPr lang="en-US"/>
                </a:p>
              </p:txBody>
            </p:sp>
            <p:sp>
              <p:nvSpPr>
                <p:cNvPr id="5178" name="Freeform 58"/>
                <p:cNvSpPr>
                  <a:spLocks/>
                </p:cNvSpPr>
                <p:nvPr userDrawn="1"/>
              </p:nvSpPr>
              <p:spPr bwMode="ltGray">
                <a:xfrm>
                  <a:off x="971" y="91"/>
                  <a:ext cx="30" cy="25"/>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lstStyle/>
                <a:p>
                  <a:endParaRPr lang="en-US"/>
                </a:p>
              </p:txBody>
            </p:sp>
            <p:sp>
              <p:nvSpPr>
                <p:cNvPr id="5179" name="Freeform 59"/>
                <p:cNvSpPr>
                  <a:spLocks/>
                </p:cNvSpPr>
                <p:nvPr userDrawn="1"/>
              </p:nvSpPr>
              <p:spPr bwMode="ltGray">
                <a:xfrm>
                  <a:off x="935" y="125"/>
                  <a:ext cx="45" cy="27"/>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lstStyle/>
                <a:p>
                  <a:endParaRPr lang="en-US"/>
                </a:p>
              </p:txBody>
            </p:sp>
            <p:sp>
              <p:nvSpPr>
                <p:cNvPr id="5180" name="Freeform 60"/>
                <p:cNvSpPr>
                  <a:spLocks/>
                </p:cNvSpPr>
                <p:nvPr userDrawn="1"/>
              </p:nvSpPr>
              <p:spPr bwMode="ltGray">
                <a:xfrm>
                  <a:off x="1081" y="226"/>
                  <a:ext cx="75" cy="14"/>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lstStyle/>
                <a:p>
                  <a:endParaRPr lang="en-US"/>
                </a:p>
              </p:txBody>
            </p:sp>
            <p:sp>
              <p:nvSpPr>
                <p:cNvPr id="5181" name="Freeform 61"/>
                <p:cNvSpPr>
                  <a:spLocks/>
                </p:cNvSpPr>
                <p:nvPr userDrawn="1"/>
              </p:nvSpPr>
              <p:spPr bwMode="ltGray">
                <a:xfrm>
                  <a:off x="1210" y="223"/>
                  <a:ext cx="42" cy="37"/>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lstStyle/>
                <a:p>
                  <a:endParaRPr lang="en-US"/>
                </a:p>
              </p:txBody>
            </p:sp>
            <p:sp>
              <p:nvSpPr>
                <p:cNvPr id="5182" name="Freeform 62"/>
                <p:cNvSpPr>
                  <a:spLocks/>
                </p:cNvSpPr>
                <p:nvPr userDrawn="1"/>
              </p:nvSpPr>
              <p:spPr bwMode="ltGray">
                <a:xfrm>
                  <a:off x="865" y="123"/>
                  <a:ext cx="33" cy="24"/>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lstStyle/>
                <a:p>
                  <a:endParaRPr lang="en-US"/>
                </a:p>
              </p:txBody>
            </p:sp>
          </p:grpSp>
          <p:grpSp>
            <p:nvGrpSpPr>
              <p:cNvPr id="5183" name="Group 63"/>
              <p:cNvGrpSpPr>
                <a:grpSpLocks/>
              </p:cNvGrpSpPr>
              <p:nvPr userDrawn="1"/>
            </p:nvGrpSpPr>
            <p:grpSpPr bwMode="auto">
              <a:xfrm>
                <a:off x="7" y="6"/>
                <a:ext cx="5739" cy="1022"/>
                <a:chOff x="1056" y="111"/>
                <a:chExt cx="2448" cy="418"/>
              </a:xfrm>
            </p:grpSpPr>
            <p:sp>
              <p:nvSpPr>
                <p:cNvPr id="5184" name="Line 64"/>
                <p:cNvSpPr>
                  <a:spLocks noChangeShapeType="1"/>
                </p:cNvSpPr>
                <p:nvPr/>
              </p:nvSpPr>
              <p:spPr bwMode="white">
                <a:xfrm>
                  <a:off x="1056" y="332"/>
                  <a:ext cx="2448" cy="0"/>
                </a:xfrm>
                <a:prstGeom prst="line">
                  <a:avLst/>
                </a:prstGeom>
                <a:noFill/>
                <a:ln w="9525">
                  <a:solidFill>
                    <a:schemeClr val="folHlink"/>
                  </a:solidFill>
                  <a:round/>
                  <a:headEnd/>
                  <a:tailEnd/>
                </a:ln>
                <a:effectLst/>
              </p:spPr>
              <p:txBody>
                <a:bodyPr wrap="none" anchor="ctr"/>
                <a:lstStyle/>
                <a:p>
                  <a:endParaRPr lang="en-US"/>
                </a:p>
              </p:txBody>
            </p:sp>
            <p:sp>
              <p:nvSpPr>
                <p:cNvPr id="5185" name="Line 65"/>
                <p:cNvSpPr>
                  <a:spLocks noChangeShapeType="1"/>
                </p:cNvSpPr>
                <p:nvPr/>
              </p:nvSpPr>
              <p:spPr bwMode="white">
                <a:xfrm>
                  <a:off x="1254" y="111"/>
                  <a:ext cx="0" cy="418"/>
                </a:xfrm>
                <a:prstGeom prst="line">
                  <a:avLst/>
                </a:prstGeom>
                <a:noFill/>
                <a:ln w="9525">
                  <a:solidFill>
                    <a:schemeClr val="folHlink"/>
                  </a:solidFill>
                  <a:round/>
                  <a:headEnd/>
                  <a:tailEnd/>
                </a:ln>
                <a:effectLst/>
              </p:spPr>
              <p:txBody>
                <a:bodyPr wrap="none" anchor="ctr"/>
                <a:lstStyle/>
                <a:p>
                  <a:endParaRPr lang="en-US"/>
                </a:p>
              </p:txBody>
            </p:sp>
            <p:sp>
              <p:nvSpPr>
                <p:cNvPr id="5186" name="Line 66"/>
                <p:cNvSpPr>
                  <a:spLocks noChangeShapeType="1"/>
                </p:cNvSpPr>
                <p:nvPr/>
              </p:nvSpPr>
              <p:spPr bwMode="white">
                <a:xfrm>
                  <a:off x="1482" y="111"/>
                  <a:ext cx="0" cy="418"/>
                </a:xfrm>
                <a:prstGeom prst="line">
                  <a:avLst/>
                </a:prstGeom>
                <a:noFill/>
                <a:ln w="9525">
                  <a:solidFill>
                    <a:schemeClr val="folHlink"/>
                  </a:solidFill>
                  <a:round/>
                  <a:headEnd/>
                  <a:tailEnd/>
                </a:ln>
                <a:effectLst/>
              </p:spPr>
              <p:txBody>
                <a:bodyPr wrap="none" anchor="ctr"/>
                <a:lstStyle/>
                <a:p>
                  <a:endParaRPr lang="en-US"/>
                </a:p>
              </p:txBody>
            </p:sp>
            <p:sp>
              <p:nvSpPr>
                <p:cNvPr id="5187" name="Line 67"/>
                <p:cNvSpPr>
                  <a:spLocks noChangeShapeType="1"/>
                </p:cNvSpPr>
                <p:nvPr/>
              </p:nvSpPr>
              <p:spPr bwMode="white">
                <a:xfrm>
                  <a:off x="1710" y="111"/>
                  <a:ext cx="0" cy="418"/>
                </a:xfrm>
                <a:prstGeom prst="line">
                  <a:avLst/>
                </a:prstGeom>
                <a:noFill/>
                <a:ln w="9525">
                  <a:solidFill>
                    <a:schemeClr val="folHlink"/>
                  </a:solidFill>
                  <a:round/>
                  <a:headEnd/>
                  <a:tailEnd/>
                </a:ln>
                <a:effectLst/>
              </p:spPr>
              <p:txBody>
                <a:bodyPr wrap="none" anchor="ctr"/>
                <a:lstStyle/>
                <a:p>
                  <a:endParaRPr lang="en-US"/>
                </a:p>
              </p:txBody>
            </p:sp>
            <p:sp>
              <p:nvSpPr>
                <p:cNvPr id="5188" name="Line 68"/>
                <p:cNvSpPr>
                  <a:spLocks noChangeShapeType="1"/>
                </p:cNvSpPr>
                <p:nvPr/>
              </p:nvSpPr>
              <p:spPr bwMode="white">
                <a:xfrm>
                  <a:off x="1938" y="111"/>
                  <a:ext cx="0" cy="418"/>
                </a:xfrm>
                <a:prstGeom prst="line">
                  <a:avLst/>
                </a:prstGeom>
                <a:noFill/>
                <a:ln w="9525">
                  <a:solidFill>
                    <a:schemeClr val="folHlink"/>
                  </a:solidFill>
                  <a:round/>
                  <a:headEnd/>
                  <a:tailEnd/>
                </a:ln>
                <a:effectLst/>
              </p:spPr>
              <p:txBody>
                <a:bodyPr wrap="none" anchor="ctr"/>
                <a:lstStyle/>
                <a:p>
                  <a:endParaRPr lang="en-US"/>
                </a:p>
              </p:txBody>
            </p:sp>
            <p:sp>
              <p:nvSpPr>
                <p:cNvPr id="5189" name="Line 69"/>
                <p:cNvSpPr>
                  <a:spLocks noChangeShapeType="1"/>
                </p:cNvSpPr>
                <p:nvPr/>
              </p:nvSpPr>
              <p:spPr bwMode="white">
                <a:xfrm>
                  <a:off x="2166" y="111"/>
                  <a:ext cx="0" cy="418"/>
                </a:xfrm>
                <a:prstGeom prst="line">
                  <a:avLst/>
                </a:prstGeom>
                <a:noFill/>
                <a:ln w="9525">
                  <a:solidFill>
                    <a:schemeClr val="folHlink"/>
                  </a:solidFill>
                  <a:round/>
                  <a:headEnd/>
                  <a:tailEnd/>
                </a:ln>
                <a:effectLst/>
              </p:spPr>
              <p:txBody>
                <a:bodyPr wrap="none" anchor="ctr"/>
                <a:lstStyle/>
                <a:p>
                  <a:endParaRPr lang="en-US"/>
                </a:p>
              </p:txBody>
            </p:sp>
            <p:sp>
              <p:nvSpPr>
                <p:cNvPr id="5190" name="Line 70"/>
                <p:cNvSpPr>
                  <a:spLocks noChangeShapeType="1"/>
                </p:cNvSpPr>
                <p:nvPr/>
              </p:nvSpPr>
              <p:spPr bwMode="white">
                <a:xfrm>
                  <a:off x="2394" y="111"/>
                  <a:ext cx="0" cy="418"/>
                </a:xfrm>
                <a:prstGeom prst="line">
                  <a:avLst/>
                </a:prstGeom>
                <a:noFill/>
                <a:ln w="9525">
                  <a:solidFill>
                    <a:schemeClr val="folHlink"/>
                  </a:solidFill>
                  <a:round/>
                  <a:headEnd/>
                  <a:tailEnd/>
                </a:ln>
                <a:effectLst/>
              </p:spPr>
              <p:txBody>
                <a:bodyPr wrap="none" anchor="ctr"/>
                <a:lstStyle/>
                <a:p>
                  <a:endParaRPr lang="en-US"/>
                </a:p>
              </p:txBody>
            </p:sp>
            <p:sp>
              <p:nvSpPr>
                <p:cNvPr id="5191" name="Line 71"/>
                <p:cNvSpPr>
                  <a:spLocks noChangeShapeType="1"/>
                </p:cNvSpPr>
                <p:nvPr/>
              </p:nvSpPr>
              <p:spPr bwMode="white">
                <a:xfrm>
                  <a:off x="2622" y="111"/>
                  <a:ext cx="0" cy="418"/>
                </a:xfrm>
                <a:prstGeom prst="line">
                  <a:avLst/>
                </a:prstGeom>
                <a:noFill/>
                <a:ln w="9525">
                  <a:solidFill>
                    <a:schemeClr val="folHlink"/>
                  </a:solidFill>
                  <a:round/>
                  <a:headEnd/>
                  <a:tailEnd/>
                </a:ln>
                <a:effectLst/>
              </p:spPr>
              <p:txBody>
                <a:bodyPr wrap="none" anchor="ctr"/>
                <a:lstStyle/>
                <a:p>
                  <a:endParaRPr lang="en-US"/>
                </a:p>
              </p:txBody>
            </p:sp>
            <p:sp>
              <p:nvSpPr>
                <p:cNvPr id="5192" name="Line 72"/>
                <p:cNvSpPr>
                  <a:spLocks noChangeShapeType="1"/>
                </p:cNvSpPr>
                <p:nvPr/>
              </p:nvSpPr>
              <p:spPr bwMode="white">
                <a:xfrm>
                  <a:off x="2850" y="111"/>
                  <a:ext cx="0" cy="418"/>
                </a:xfrm>
                <a:prstGeom prst="line">
                  <a:avLst/>
                </a:prstGeom>
                <a:noFill/>
                <a:ln w="9525">
                  <a:solidFill>
                    <a:schemeClr val="folHlink"/>
                  </a:solidFill>
                  <a:round/>
                  <a:headEnd/>
                  <a:tailEnd/>
                </a:ln>
                <a:effectLst/>
              </p:spPr>
              <p:txBody>
                <a:bodyPr wrap="none" anchor="ctr"/>
                <a:lstStyle/>
                <a:p>
                  <a:endParaRPr lang="en-US"/>
                </a:p>
              </p:txBody>
            </p:sp>
            <p:sp>
              <p:nvSpPr>
                <p:cNvPr id="5193" name="Line 73"/>
                <p:cNvSpPr>
                  <a:spLocks noChangeShapeType="1"/>
                </p:cNvSpPr>
                <p:nvPr/>
              </p:nvSpPr>
              <p:spPr bwMode="white">
                <a:xfrm>
                  <a:off x="3078" y="111"/>
                  <a:ext cx="0" cy="418"/>
                </a:xfrm>
                <a:prstGeom prst="line">
                  <a:avLst/>
                </a:prstGeom>
                <a:noFill/>
                <a:ln w="9525">
                  <a:solidFill>
                    <a:schemeClr val="folHlink"/>
                  </a:solidFill>
                  <a:round/>
                  <a:headEnd/>
                  <a:tailEnd/>
                </a:ln>
                <a:effectLst/>
              </p:spPr>
              <p:txBody>
                <a:bodyPr wrap="none" anchor="ctr"/>
                <a:lstStyle/>
                <a:p>
                  <a:endParaRPr lang="en-US"/>
                </a:p>
              </p:txBody>
            </p:sp>
            <p:sp>
              <p:nvSpPr>
                <p:cNvPr id="5194" name="Line 74"/>
                <p:cNvSpPr>
                  <a:spLocks noChangeShapeType="1"/>
                </p:cNvSpPr>
                <p:nvPr/>
              </p:nvSpPr>
              <p:spPr bwMode="white">
                <a:xfrm>
                  <a:off x="3306" y="111"/>
                  <a:ext cx="0" cy="418"/>
                </a:xfrm>
                <a:prstGeom prst="line">
                  <a:avLst/>
                </a:prstGeom>
                <a:noFill/>
                <a:ln w="9525">
                  <a:solidFill>
                    <a:schemeClr val="folHlink"/>
                  </a:solidFill>
                  <a:round/>
                  <a:headEnd/>
                  <a:tailEnd/>
                </a:ln>
                <a:effectLst/>
              </p:spPr>
              <p:txBody>
                <a:bodyPr wrap="none" anchor="ctr"/>
                <a:lstStyle/>
                <a:p>
                  <a:endParaRPr lang="en-US"/>
                </a:p>
              </p:txBody>
            </p:sp>
          </p:grpSp>
          <p:grpSp>
            <p:nvGrpSpPr>
              <p:cNvPr id="5195" name="Group 75"/>
              <p:cNvGrpSpPr>
                <a:grpSpLocks/>
              </p:cNvGrpSpPr>
              <p:nvPr userDrawn="1"/>
            </p:nvGrpSpPr>
            <p:grpSpPr bwMode="auto">
              <a:xfrm>
                <a:off x="363" y="1"/>
                <a:ext cx="4919" cy="1034"/>
                <a:chOff x="1208" y="109"/>
                <a:chExt cx="2098" cy="423"/>
              </a:xfrm>
            </p:grpSpPr>
            <p:sp>
              <p:nvSpPr>
                <p:cNvPr id="5196" name="Line 76"/>
                <p:cNvSpPr>
                  <a:spLocks noChangeShapeType="1"/>
                </p:cNvSpPr>
                <p:nvPr/>
              </p:nvSpPr>
              <p:spPr bwMode="ltGray">
                <a:xfrm>
                  <a:off x="2850" y="110"/>
                  <a:ext cx="0" cy="142"/>
                </a:xfrm>
                <a:prstGeom prst="line">
                  <a:avLst/>
                </a:prstGeom>
                <a:noFill/>
                <a:ln w="9525">
                  <a:solidFill>
                    <a:schemeClr val="hlink"/>
                  </a:solidFill>
                  <a:round/>
                  <a:headEnd/>
                  <a:tailEnd/>
                </a:ln>
                <a:effectLst/>
              </p:spPr>
              <p:txBody>
                <a:bodyPr wrap="none" anchor="ctr"/>
                <a:lstStyle/>
                <a:p>
                  <a:endParaRPr lang="en-US"/>
                </a:p>
              </p:txBody>
            </p:sp>
            <p:sp>
              <p:nvSpPr>
                <p:cNvPr id="5197" name="Line 77"/>
                <p:cNvSpPr>
                  <a:spLocks noChangeShapeType="1"/>
                </p:cNvSpPr>
                <p:nvPr/>
              </p:nvSpPr>
              <p:spPr bwMode="ltGray">
                <a:xfrm>
                  <a:off x="2972" y="332"/>
                  <a:ext cx="70" cy="0"/>
                </a:xfrm>
                <a:prstGeom prst="line">
                  <a:avLst/>
                </a:prstGeom>
                <a:noFill/>
                <a:ln w="9525">
                  <a:solidFill>
                    <a:schemeClr val="hlink"/>
                  </a:solidFill>
                  <a:round/>
                  <a:headEnd/>
                  <a:tailEnd/>
                </a:ln>
                <a:effectLst/>
              </p:spPr>
              <p:txBody>
                <a:bodyPr wrap="none" anchor="ctr"/>
                <a:lstStyle/>
                <a:p>
                  <a:endParaRPr lang="en-US"/>
                </a:p>
              </p:txBody>
            </p:sp>
            <p:sp>
              <p:nvSpPr>
                <p:cNvPr id="5198" name="Line 78"/>
                <p:cNvSpPr>
                  <a:spLocks noChangeShapeType="1"/>
                </p:cNvSpPr>
                <p:nvPr/>
              </p:nvSpPr>
              <p:spPr bwMode="ltGray">
                <a:xfrm>
                  <a:off x="3078" y="350"/>
                  <a:ext cx="0" cy="28"/>
                </a:xfrm>
                <a:prstGeom prst="line">
                  <a:avLst/>
                </a:prstGeom>
                <a:noFill/>
                <a:ln w="9525">
                  <a:solidFill>
                    <a:schemeClr val="hlink"/>
                  </a:solidFill>
                  <a:round/>
                  <a:headEnd/>
                  <a:tailEnd/>
                </a:ln>
                <a:effectLst/>
              </p:spPr>
              <p:txBody>
                <a:bodyPr wrap="none" anchor="ctr"/>
                <a:lstStyle/>
                <a:p>
                  <a:endParaRPr lang="en-US"/>
                </a:p>
              </p:txBody>
            </p:sp>
            <p:sp>
              <p:nvSpPr>
                <p:cNvPr id="5199" name="Line 79"/>
                <p:cNvSpPr>
                  <a:spLocks noChangeShapeType="1"/>
                </p:cNvSpPr>
                <p:nvPr/>
              </p:nvSpPr>
              <p:spPr bwMode="ltGray">
                <a:xfrm>
                  <a:off x="3306" y="450"/>
                  <a:ext cx="0" cy="79"/>
                </a:xfrm>
                <a:prstGeom prst="line">
                  <a:avLst/>
                </a:prstGeom>
                <a:noFill/>
                <a:ln w="9525">
                  <a:solidFill>
                    <a:schemeClr val="hlink"/>
                  </a:solidFill>
                  <a:round/>
                  <a:headEnd/>
                  <a:tailEnd/>
                </a:ln>
                <a:effectLst/>
              </p:spPr>
              <p:txBody>
                <a:bodyPr wrap="none" anchor="ctr"/>
                <a:lstStyle/>
                <a:p>
                  <a:endParaRPr lang="en-US"/>
                </a:p>
              </p:txBody>
            </p:sp>
            <p:sp>
              <p:nvSpPr>
                <p:cNvPr id="5200" name="Line 80"/>
                <p:cNvSpPr>
                  <a:spLocks noChangeShapeType="1"/>
                </p:cNvSpPr>
                <p:nvPr/>
              </p:nvSpPr>
              <p:spPr bwMode="ltGray">
                <a:xfrm>
                  <a:off x="2166" y="114"/>
                  <a:ext cx="0" cy="62"/>
                </a:xfrm>
                <a:prstGeom prst="line">
                  <a:avLst/>
                </a:prstGeom>
                <a:noFill/>
                <a:ln w="9525">
                  <a:solidFill>
                    <a:schemeClr val="hlink"/>
                  </a:solidFill>
                  <a:round/>
                  <a:headEnd/>
                  <a:tailEnd/>
                </a:ln>
                <a:effectLst/>
              </p:spPr>
              <p:txBody>
                <a:bodyPr wrap="none" anchor="ctr"/>
                <a:lstStyle/>
                <a:p>
                  <a:endParaRPr lang="en-US"/>
                </a:p>
              </p:txBody>
            </p:sp>
            <p:sp>
              <p:nvSpPr>
                <p:cNvPr id="5201" name="Line 81"/>
                <p:cNvSpPr>
                  <a:spLocks noChangeShapeType="1"/>
                </p:cNvSpPr>
                <p:nvPr/>
              </p:nvSpPr>
              <p:spPr bwMode="ltGray">
                <a:xfrm>
                  <a:off x="1938" y="111"/>
                  <a:ext cx="0" cy="337"/>
                </a:xfrm>
                <a:prstGeom prst="line">
                  <a:avLst/>
                </a:prstGeom>
                <a:noFill/>
                <a:ln w="9525">
                  <a:solidFill>
                    <a:schemeClr val="hlink"/>
                  </a:solidFill>
                  <a:round/>
                  <a:headEnd/>
                  <a:tailEnd/>
                </a:ln>
                <a:effectLst/>
              </p:spPr>
              <p:txBody>
                <a:bodyPr wrap="none" anchor="ctr"/>
                <a:lstStyle/>
                <a:p>
                  <a:endParaRPr lang="en-US"/>
                </a:p>
              </p:txBody>
            </p:sp>
            <p:sp>
              <p:nvSpPr>
                <p:cNvPr id="5202" name="Line 82"/>
                <p:cNvSpPr>
                  <a:spLocks noChangeShapeType="1"/>
                </p:cNvSpPr>
                <p:nvPr/>
              </p:nvSpPr>
              <p:spPr bwMode="ltGray">
                <a:xfrm flipH="1">
                  <a:off x="1912" y="332"/>
                  <a:ext cx="68" cy="0"/>
                </a:xfrm>
                <a:prstGeom prst="line">
                  <a:avLst/>
                </a:prstGeom>
                <a:noFill/>
                <a:ln w="9525">
                  <a:solidFill>
                    <a:schemeClr val="hlink"/>
                  </a:solidFill>
                  <a:round/>
                  <a:headEnd/>
                  <a:tailEnd/>
                </a:ln>
                <a:effectLst/>
              </p:spPr>
              <p:txBody>
                <a:bodyPr wrap="none" anchor="ctr"/>
                <a:lstStyle/>
                <a:p>
                  <a:endParaRPr lang="en-US"/>
                </a:p>
              </p:txBody>
            </p:sp>
            <p:sp>
              <p:nvSpPr>
                <p:cNvPr id="5203" name="Line 83"/>
                <p:cNvSpPr>
                  <a:spLocks noChangeShapeType="1"/>
                </p:cNvSpPr>
                <p:nvPr/>
              </p:nvSpPr>
              <p:spPr bwMode="ltGray">
                <a:xfrm>
                  <a:off x="1778" y="332"/>
                  <a:ext cx="60" cy="0"/>
                </a:xfrm>
                <a:prstGeom prst="line">
                  <a:avLst/>
                </a:prstGeom>
                <a:noFill/>
                <a:ln w="9525">
                  <a:solidFill>
                    <a:schemeClr val="hlink"/>
                  </a:solidFill>
                  <a:round/>
                  <a:headEnd/>
                  <a:tailEnd/>
                </a:ln>
                <a:effectLst/>
              </p:spPr>
              <p:txBody>
                <a:bodyPr wrap="none" anchor="ctr"/>
                <a:lstStyle/>
                <a:p>
                  <a:endParaRPr lang="en-US"/>
                </a:p>
              </p:txBody>
            </p:sp>
            <p:sp>
              <p:nvSpPr>
                <p:cNvPr id="5204" name="Line 84"/>
                <p:cNvSpPr>
                  <a:spLocks noChangeShapeType="1"/>
                </p:cNvSpPr>
                <p:nvPr/>
              </p:nvSpPr>
              <p:spPr bwMode="ltGray">
                <a:xfrm flipH="1">
                  <a:off x="1578" y="332"/>
                  <a:ext cx="82" cy="0"/>
                </a:xfrm>
                <a:prstGeom prst="line">
                  <a:avLst/>
                </a:prstGeom>
                <a:noFill/>
                <a:ln w="9525">
                  <a:solidFill>
                    <a:schemeClr val="hlink"/>
                  </a:solidFill>
                  <a:round/>
                  <a:headEnd/>
                  <a:tailEnd/>
                </a:ln>
                <a:effectLst/>
              </p:spPr>
              <p:txBody>
                <a:bodyPr wrap="none" anchor="ctr"/>
                <a:lstStyle/>
                <a:p>
                  <a:endParaRPr lang="en-US"/>
                </a:p>
              </p:txBody>
            </p:sp>
            <p:sp>
              <p:nvSpPr>
                <p:cNvPr id="5205" name="Line 85"/>
                <p:cNvSpPr>
                  <a:spLocks noChangeShapeType="1"/>
                </p:cNvSpPr>
                <p:nvPr/>
              </p:nvSpPr>
              <p:spPr bwMode="ltGray">
                <a:xfrm>
                  <a:off x="1208" y="332"/>
                  <a:ext cx="348" cy="0"/>
                </a:xfrm>
                <a:prstGeom prst="line">
                  <a:avLst/>
                </a:prstGeom>
                <a:noFill/>
                <a:ln w="9525">
                  <a:solidFill>
                    <a:schemeClr val="hlink"/>
                  </a:solidFill>
                  <a:round/>
                  <a:headEnd/>
                  <a:tailEnd/>
                </a:ln>
                <a:effectLst/>
              </p:spPr>
              <p:txBody>
                <a:bodyPr wrap="none" anchor="ctr"/>
                <a:lstStyle/>
                <a:p>
                  <a:endParaRPr lang="en-US"/>
                </a:p>
              </p:txBody>
            </p:sp>
            <p:sp>
              <p:nvSpPr>
                <p:cNvPr id="5206" name="Line 86"/>
                <p:cNvSpPr>
                  <a:spLocks noChangeShapeType="1"/>
                </p:cNvSpPr>
                <p:nvPr/>
              </p:nvSpPr>
              <p:spPr bwMode="ltGray">
                <a:xfrm>
                  <a:off x="1480" y="234"/>
                  <a:ext cx="0" cy="298"/>
                </a:xfrm>
                <a:prstGeom prst="line">
                  <a:avLst/>
                </a:prstGeom>
                <a:noFill/>
                <a:ln w="9525">
                  <a:solidFill>
                    <a:schemeClr val="hlink"/>
                  </a:solidFill>
                  <a:round/>
                  <a:headEnd/>
                  <a:tailEnd/>
                </a:ln>
                <a:effectLst/>
              </p:spPr>
              <p:txBody>
                <a:bodyPr wrap="none" anchor="ctr"/>
                <a:lstStyle/>
                <a:p>
                  <a:endParaRPr lang="en-US"/>
                </a:p>
              </p:txBody>
            </p:sp>
            <p:sp>
              <p:nvSpPr>
                <p:cNvPr id="5207" name="Line 87"/>
                <p:cNvSpPr>
                  <a:spLocks noChangeShapeType="1"/>
                </p:cNvSpPr>
                <p:nvPr/>
              </p:nvSpPr>
              <p:spPr bwMode="ltGray">
                <a:xfrm>
                  <a:off x="1254" y="252"/>
                  <a:ext cx="0" cy="156"/>
                </a:xfrm>
                <a:prstGeom prst="line">
                  <a:avLst/>
                </a:prstGeom>
                <a:noFill/>
                <a:ln w="9525">
                  <a:solidFill>
                    <a:schemeClr val="hlink"/>
                  </a:solidFill>
                  <a:round/>
                  <a:headEnd/>
                  <a:tailEnd/>
                </a:ln>
                <a:effectLst/>
              </p:spPr>
              <p:txBody>
                <a:bodyPr wrap="none" anchor="ctr"/>
                <a:lstStyle/>
                <a:p>
                  <a:endParaRPr lang="en-US"/>
                </a:p>
              </p:txBody>
            </p:sp>
            <p:sp>
              <p:nvSpPr>
                <p:cNvPr id="5208" name="Line 88"/>
                <p:cNvSpPr>
                  <a:spLocks noChangeShapeType="1"/>
                </p:cNvSpPr>
                <p:nvPr/>
              </p:nvSpPr>
              <p:spPr bwMode="ltGray">
                <a:xfrm flipH="1" flipV="1">
                  <a:off x="1482" y="109"/>
                  <a:ext cx="0" cy="27"/>
                </a:xfrm>
                <a:prstGeom prst="line">
                  <a:avLst/>
                </a:prstGeom>
                <a:noFill/>
                <a:ln w="9525">
                  <a:solidFill>
                    <a:schemeClr val="hlink"/>
                  </a:solidFill>
                  <a:round/>
                  <a:headEnd/>
                  <a:tailEnd/>
                </a:ln>
                <a:effectLst/>
              </p:spPr>
              <p:txBody>
                <a:bodyPr wrap="none" anchor="ctr"/>
                <a:lstStyle/>
                <a:p>
                  <a:endParaRPr lang="en-US"/>
                </a:p>
              </p:txBody>
            </p:sp>
            <p:sp>
              <p:nvSpPr>
                <p:cNvPr id="5209" name="Line 89"/>
                <p:cNvSpPr>
                  <a:spLocks noChangeShapeType="1"/>
                </p:cNvSpPr>
                <p:nvPr/>
              </p:nvSpPr>
              <p:spPr bwMode="ltGray">
                <a:xfrm>
                  <a:off x="1710" y="180"/>
                  <a:ext cx="0" cy="96"/>
                </a:xfrm>
                <a:prstGeom prst="line">
                  <a:avLst/>
                </a:prstGeom>
                <a:noFill/>
                <a:ln w="9525">
                  <a:solidFill>
                    <a:schemeClr val="hlink"/>
                  </a:solidFill>
                  <a:round/>
                  <a:headEnd/>
                  <a:tailEnd/>
                </a:ln>
                <a:effectLst/>
              </p:spPr>
              <p:txBody>
                <a:bodyPr wrap="none" anchor="ctr"/>
                <a:lstStyle/>
                <a:p>
                  <a:endParaRPr lang="en-US"/>
                </a:p>
              </p:txBody>
            </p:sp>
            <p:sp>
              <p:nvSpPr>
                <p:cNvPr id="5210" name="Line 90"/>
                <p:cNvSpPr>
                  <a:spLocks noChangeShapeType="1"/>
                </p:cNvSpPr>
                <p:nvPr/>
              </p:nvSpPr>
              <p:spPr bwMode="ltGray">
                <a:xfrm flipV="1">
                  <a:off x="1710" y="111"/>
                  <a:ext cx="0" cy="22"/>
                </a:xfrm>
                <a:prstGeom prst="line">
                  <a:avLst/>
                </a:prstGeom>
                <a:noFill/>
                <a:ln w="9525">
                  <a:solidFill>
                    <a:schemeClr val="hlink"/>
                  </a:solidFill>
                  <a:round/>
                  <a:headEnd/>
                  <a:tailEnd/>
                </a:ln>
                <a:effectLst/>
              </p:spPr>
              <p:txBody>
                <a:bodyPr wrap="none" anchor="ctr"/>
                <a:lstStyle/>
                <a:p>
                  <a:endParaRPr lang="en-US"/>
                </a:p>
              </p:txBody>
            </p:sp>
          </p:grpSp>
        </p:grpSp>
        <p:pic>
          <p:nvPicPr>
            <p:cNvPr id="5211" name="Picture 91" descr="earth"/>
            <p:cNvPicPr>
              <a:picLocks noChangeAspect="1" noChangeArrowheads="1"/>
            </p:cNvPicPr>
            <p:nvPr userDrawn="1"/>
          </p:nvPicPr>
          <p:blipFill>
            <a:blip r:embed="rId2">
              <a:clrChange>
                <a:clrFrom>
                  <a:srgbClr val="000000"/>
                </a:clrFrom>
                <a:clrTo>
                  <a:srgbClr val="000000">
                    <a:alpha val="0"/>
                  </a:srgbClr>
                </a:clrTo>
              </a:clrChange>
            </a:blip>
            <a:srcRect/>
            <a:stretch>
              <a:fillRect/>
            </a:stretch>
          </p:blipFill>
          <p:spPr bwMode="gray">
            <a:xfrm>
              <a:off x="336" y="1566"/>
              <a:ext cx="690" cy="642"/>
            </a:xfrm>
            <a:prstGeom prst="rect">
              <a:avLst/>
            </a:prstGeom>
            <a:noFill/>
          </p:spPr>
        </p:pic>
      </p:grpSp>
      <p:sp>
        <p:nvSpPr>
          <p:cNvPr id="5212" name="Rectangle 92"/>
          <p:cNvSpPr>
            <a:spLocks noGrp="1" noChangeArrowheads="1"/>
          </p:cNvSpPr>
          <p:nvPr>
            <p:ph type="ctrTitle"/>
          </p:nvPr>
        </p:nvSpPr>
        <p:spPr>
          <a:xfrm>
            <a:off x="1828800" y="1828800"/>
            <a:ext cx="6934200" cy="2362200"/>
          </a:xfrm>
        </p:spPr>
        <p:txBody>
          <a:bodyPr/>
          <a:lstStyle>
            <a:lvl1pPr>
              <a:defRPr/>
            </a:lvl1pPr>
          </a:lstStyle>
          <a:p>
            <a:r>
              <a:rPr lang="en-US"/>
              <a:t>Click to edit Master title style</a:t>
            </a:r>
          </a:p>
        </p:txBody>
      </p:sp>
      <p:sp>
        <p:nvSpPr>
          <p:cNvPr id="5213" name="Rectangle 93"/>
          <p:cNvSpPr>
            <a:spLocks noGrp="1" noChangeArrowheads="1"/>
          </p:cNvSpPr>
          <p:nvPr>
            <p:ph type="subTitle" idx="1"/>
          </p:nvPr>
        </p:nvSpPr>
        <p:spPr>
          <a:xfrm>
            <a:off x="1828800" y="4572000"/>
            <a:ext cx="6934200" cy="1295400"/>
          </a:xfrm>
        </p:spPr>
        <p:txBody>
          <a:bodyPr/>
          <a:lstStyle>
            <a:lvl1pPr marL="0" indent="0">
              <a:buFontTx/>
              <a:buNone/>
              <a:defRPr/>
            </a:lvl1pPr>
          </a:lstStyle>
          <a:p>
            <a:r>
              <a:rPr lang="en-US"/>
              <a:t>Click to edit Master subtitle style</a:t>
            </a:r>
          </a:p>
        </p:txBody>
      </p:sp>
      <p:sp>
        <p:nvSpPr>
          <p:cNvPr id="5214" name="Rectangle 94"/>
          <p:cNvSpPr>
            <a:spLocks noGrp="1" noChangeArrowheads="1"/>
          </p:cNvSpPr>
          <p:nvPr>
            <p:ph type="dt" sz="half" idx="2"/>
          </p:nvPr>
        </p:nvSpPr>
        <p:spPr>
          <a:xfrm>
            <a:off x="533400" y="6324600"/>
            <a:ext cx="1905000" cy="457200"/>
          </a:xfrm>
        </p:spPr>
        <p:txBody>
          <a:bodyPr/>
          <a:lstStyle>
            <a:lvl1pPr>
              <a:defRPr/>
            </a:lvl1pPr>
          </a:lstStyle>
          <a:p>
            <a:endParaRPr lang="en-US"/>
          </a:p>
        </p:txBody>
      </p:sp>
      <p:sp>
        <p:nvSpPr>
          <p:cNvPr id="5215" name="Rectangle 95"/>
          <p:cNvSpPr>
            <a:spLocks noGrp="1" noChangeArrowheads="1"/>
          </p:cNvSpPr>
          <p:nvPr>
            <p:ph type="ftr" sz="quarter" idx="3"/>
          </p:nvPr>
        </p:nvSpPr>
        <p:spPr>
          <a:xfrm>
            <a:off x="3200400" y="6324600"/>
            <a:ext cx="2895600" cy="457200"/>
          </a:xfrm>
        </p:spPr>
        <p:txBody>
          <a:bodyPr/>
          <a:lstStyle>
            <a:lvl1pPr>
              <a:defRPr/>
            </a:lvl1pPr>
          </a:lstStyle>
          <a:p>
            <a:endParaRPr lang="en-US"/>
          </a:p>
        </p:txBody>
      </p:sp>
      <p:sp>
        <p:nvSpPr>
          <p:cNvPr id="5216" name="Rectangle 96"/>
          <p:cNvSpPr>
            <a:spLocks noGrp="1" noChangeArrowheads="1"/>
          </p:cNvSpPr>
          <p:nvPr>
            <p:ph type="sldNum" sz="quarter" idx="4"/>
          </p:nvPr>
        </p:nvSpPr>
        <p:spPr>
          <a:xfrm>
            <a:off x="6858000" y="6324600"/>
            <a:ext cx="1905000" cy="457200"/>
          </a:xfrm>
        </p:spPr>
        <p:txBody>
          <a:bodyPr/>
          <a:lstStyle>
            <a:lvl1pPr>
              <a:defRPr/>
            </a:lvl1pPr>
          </a:lstStyle>
          <a:p>
            <a:fld id="{41025D11-0D3F-454C-81A9-892A3F3E6FF6}" type="slidenum">
              <a:rPr lang="en-US"/>
              <a:pPr/>
              <a:t>‹#›</a:t>
            </a:fld>
            <a:endParaRPr lang="en-US"/>
          </a:p>
        </p:txBody>
      </p:sp>
    </p:spTree>
  </p:cSld>
  <p:clrMapOvr>
    <a:masterClrMapping/>
  </p:clrMapOvr>
  <p:transition xmlns:p14="http://schemas.microsoft.com/office/powerpoint/2010/main">
    <p:cover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471600F-FF76-4D28-AD2C-4F2D955FA046}"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5563" y="930275"/>
            <a:ext cx="2052637" cy="53324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46063" y="930275"/>
            <a:ext cx="6007100" cy="53324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C8FC17B-BADF-4110-9FBA-AA9496621DEC}"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6063" y="930275"/>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2147888"/>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147888"/>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3246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3246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324600"/>
            <a:ext cx="1905000" cy="457200"/>
          </a:xfrm>
        </p:spPr>
        <p:txBody>
          <a:bodyPr/>
          <a:lstStyle>
            <a:lvl1pPr>
              <a:defRPr/>
            </a:lvl1pPr>
          </a:lstStyle>
          <a:p>
            <a:fld id="{F37194D8-4061-4FF7-A4DF-D43855FCC8A5}"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1B87079-C8B8-472B-B165-2A3D2329C525}"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A294BE3-3E16-4C88-87D3-9A7FD25DE89D}"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478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1478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C8B32AC-AC67-4B97-9994-6383AFE9D630}"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604D573-3FB0-46EC-AB2A-D9F467835A97}"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7FDC69CF-FFDD-49BF-864D-30F6A872CB00}"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134A46A-43E5-4A63-90B3-DE5F56993E7E}"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FB6AD2B-0A22-4A64-B435-C2807781F416}"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B5CBD5D-FD3A-4E1D-A73C-CCAEC6762954}"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png"/><Relationship Id="rId1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2700000" scaled="1"/>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246063" y="930275"/>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85800" y="2147888"/>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0" name="Rectangle 4"/>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endParaRPr lang="en-US"/>
          </a:p>
        </p:txBody>
      </p:sp>
      <p:sp>
        <p:nvSpPr>
          <p:cNvPr id="4101" name="Rectangle 5"/>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endParaRPr lang="en-US"/>
          </a:p>
        </p:txBody>
      </p:sp>
      <p:sp>
        <p:nvSpPr>
          <p:cNvPr id="4102"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fld id="{6599933F-16D3-4F13-9AB7-23CA395FA41C}" type="slidenum">
              <a:rPr lang="en-US"/>
              <a:pPr/>
              <a:t>‹#›</a:t>
            </a:fld>
            <a:endParaRPr lang="en-US"/>
          </a:p>
        </p:txBody>
      </p:sp>
      <p:grpSp>
        <p:nvGrpSpPr>
          <p:cNvPr id="4103" name="Group 7"/>
          <p:cNvGrpSpPr>
            <a:grpSpLocks/>
          </p:cNvGrpSpPr>
          <p:nvPr/>
        </p:nvGrpSpPr>
        <p:grpSpPr bwMode="auto">
          <a:xfrm>
            <a:off x="261938" y="87313"/>
            <a:ext cx="8488362" cy="831850"/>
            <a:chOff x="165" y="55"/>
            <a:chExt cx="5347" cy="524"/>
          </a:xfrm>
        </p:grpSpPr>
        <p:grpSp>
          <p:nvGrpSpPr>
            <p:cNvPr id="4104" name="Group 8"/>
            <p:cNvGrpSpPr>
              <a:grpSpLocks/>
            </p:cNvGrpSpPr>
            <p:nvPr userDrawn="1"/>
          </p:nvGrpSpPr>
          <p:grpSpPr bwMode="auto">
            <a:xfrm>
              <a:off x="664" y="104"/>
              <a:ext cx="4848" cy="432"/>
              <a:chOff x="664" y="104"/>
              <a:chExt cx="4848" cy="432"/>
            </a:xfrm>
          </p:grpSpPr>
          <p:sp>
            <p:nvSpPr>
              <p:cNvPr id="4105" name="Freeform 9"/>
              <p:cNvSpPr>
                <a:spLocks/>
              </p:cNvSpPr>
              <p:nvPr/>
            </p:nvSpPr>
            <p:spPr bwMode="ltGray">
              <a:xfrm>
                <a:off x="664" y="104"/>
                <a:ext cx="4848" cy="432"/>
              </a:xfrm>
              <a:custGeom>
                <a:avLst/>
                <a:gdLst/>
                <a:ahLst/>
                <a:cxnLst>
                  <a:cxn ang="0">
                    <a:pos x="4848" y="48"/>
                  </a:cxn>
                  <a:cxn ang="0">
                    <a:pos x="4848" y="432"/>
                  </a:cxn>
                  <a:cxn ang="0">
                    <a:pos x="0" y="432"/>
                  </a:cxn>
                  <a:cxn ang="0">
                    <a:pos x="0" y="0"/>
                  </a:cxn>
                  <a:cxn ang="0">
                    <a:pos x="4848" y="0"/>
                  </a:cxn>
                  <a:cxn ang="0">
                    <a:pos x="4848" y="48"/>
                  </a:cxn>
                </a:cxnLst>
                <a:rect l="0" t="0" r="r" b="b"/>
                <a:pathLst>
                  <a:path w="4848" h="432">
                    <a:moveTo>
                      <a:pt x="4848" y="48"/>
                    </a:moveTo>
                    <a:lnTo>
                      <a:pt x="4848" y="432"/>
                    </a:lnTo>
                    <a:cubicBezTo>
                      <a:pt x="4848" y="432"/>
                      <a:pt x="2424" y="432"/>
                      <a:pt x="0" y="432"/>
                    </a:cubicBezTo>
                    <a:cubicBezTo>
                      <a:pt x="161" y="345"/>
                      <a:pt x="169" y="61"/>
                      <a:pt x="0" y="0"/>
                    </a:cubicBezTo>
                    <a:cubicBezTo>
                      <a:pt x="2424" y="0"/>
                      <a:pt x="4848" y="0"/>
                      <a:pt x="4848" y="0"/>
                    </a:cubicBezTo>
                    <a:lnTo>
                      <a:pt x="4848" y="48"/>
                    </a:lnTo>
                    <a:close/>
                  </a:path>
                </a:pathLst>
              </a:custGeom>
              <a:solidFill>
                <a:schemeClr val="hlink"/>
              </a:solidFill>
              <a:ln w="9525">
                <a:solidFill>
                  <a:schemeClr val="bg2"/>
                </a:solidFill>
                <a:round/>
                <a:headEnd/>
                <a:tailEnd/>
              </a:ln>
              <a:effectLst/>
            </p:spPr>
            <p:txBody>
              <a:bodyPr wrap="none" anchor="ctr"/>
              <a:lstStyle/>
              <a:p>
                <a:endParaRPr lang="en-US"/>
              </a:p>
            </p:txBody>
          </p:sp>
          <p:grpSp>
            <p:nvGrpSpPr>
              <p:cNvPr id="4106" name="Group 10"/>
              <p:cNvGrpSpPr>
                <a:grpSpLocks/>
              </p:cNvGrpSpPr>
              <p:nvPr/>
            </p:nvGrpSpPr>
            <p:grpSpPr bwMode="auto">
              <a:xfrm>
                <a:off x="1195" y="104"/>
                <a:ext cx="3827" cy="429"/>
                <a:chOff x="1021" y="240"/>
                <a:chExt cx="3827" cy="429"/>
              </a:xfrm>
            </p:grpSpPr>
            <p:grpSp>
              <p:nvGrpSpPr>
                <p:cNvPr id="4107" name="Group 11"/>
                <p:cNvGrpSpPr>
                  <a:grpSpLocks/>
                </p:cNvGrpSpPr>
                <p:nvPr/>
              </p:nvGrpSpPr>
              <p:grpSpPr bwMode="auto">
                <a:xfrm>
                  <a:off x="1021" y="241"/>
                  <a:ext cx="2208" cy="427"/>
                  <a:chOff x="1021" y="241"/>
                  <a:chExt cx="2208" cy="427"/>
                </a:xfrm>
              </p:grpSpPr>
              <p:sp>
                <p:nvSpPr>
                  <p:cNvPr id="4108" name="Freeform 12"/>
                  <p:cNvSpPr>
                    <a:spLocks/>
                  </p:cNvSpPr>
                  <p:nvPr/>
                </p:nvSpPr>
                <p:spPr bwMode="ltGray">
                  <a:xfrm>
                    <a:off x="2257" y="633"/>
                    <a:ext cx="7" cy="8"/>
                  </a:xfrm>
                  <a:custGeom>
                    <a:avLst/>
                    <a:gdLst/>
                    <a:ahLst/>
                    <a:cxnLst>
                      <a:cxn ang="0">
                        <a:pos x="5" y="11"/>
                      </a:cxn>
                      <a:cxn ang="0">
                        <a:pos x="15" y="5"/>
                      </a:cxn>
                      <a:cxn ang="0">
                        <a:pos x="13" y="17"/>
                      </a:cxn>
                      <a:cxn ang="0">
                        <a:pos x="5" y="11"/>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folHlink"/>
                  </a:solidFill>
                  <a:ln w="9525">
                    <a:noFill/>
                    <a:round/>
                    <a:headEnd/>
                    <a:tailEnd/>
                  </a:ln>
                  <a:effectLst/>
                </p:spPr>
                <p:txBody>
                  <a:bodyPr wrap="none" anchor="ctr"/>
                  <a:lstStyle/>
                  <a:p>
                    <a:endParaRPr lang="en-US"/>
                  </a:p>
                </p:txBody>
              </p:sp>
              <p:sp>
                <p:nvSpPr>
                  <p:cNvPr id="4109" name="Freeform 13"/>
                  <p:cNvSpPr>
                    <a:spLocks/>
                  </p:cNvSpPr>
                  <p:nvPr/>
                </p:nvSpPr>
                <p:spPr bwMode="ltGray">
                  <a:xfrm>
                    <a:off x="2332" y="660"/>
                    <a:ext cx="9" cy="8"/>
                  </a:xfrm>
                  <a:custGeom>
                    <a:avLst/>
                    <a:gdLst/>
                    <a:ahLst/>
                    <a:cxnLst>
                      <a:cxn ang="0">
                        <a:pos x="3" y="13"/>
                      </a:cxn>
                      <a:cxn ang="0">
                        <a:pos x="11" y="3"/>
                      </a:cxn>
                      <a:cxn ang="0">
                        <a:pos x="7" y="19"/>
                      </a:cxn>
                      <a:cxn ang="0">
                        <a:pos x="3" y="13"/>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folHlink"/>
                  </a:solidFill>
                  <a:ln w="9525">
                    <a:noFill/>
                    <a:round/>
                    <a:headEnd/>
                    <a:tailEnd/>
                  </a:ln>
                  <a:effectLst/>
                </p:spPr>
                <p:txBody>
                  <a:bodyPr wrap="none" anchor="ctr"/>
                  <a:lstStyle/>
                  <a:p>
                    <a:endParaRPr lang="en-US"/>
                  </a:p>
                </p:txBody>
              </p:sp>
              <p:sp>
                <p:nvSpPr>
                  <p:cNvPr id="4110" name="Freeform 14"/>
                  <p:cNvSpPr>
                    <a:spLocks/>
                  </p:cNvSpPr>
                  <p:nvPr/>
                </p:nvSpPr>
                <p:spPr bwMode="ltGray">
                  <a:xfrm>
                    <a:off x="2120" y="616"/>
                    <a:ext cx="13" cy="1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lstStyle/>
                  <a:p>
                    <a:endParaRPr lang="en-US"/>
                  </a:p>
                </p:txBody>
              </p:sp>
              <p:sp>
                <p:nvSpPr>
                  <p:cNvPr id="4111" name="Freeform 15"/>
                  <p:cNvSpPr>
                    <a:spLocks/>
                  </p:cNvSpPr>
                  <p:nvPr/>
                </p:nvSpPr>
                <p:spPr bwMode="ltGray">
                  <a:xfrm>
                    <a:off x="1967" y="629"/>
                    <a:ext cx="11" cy="5"/>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lstStyle/>
                  <a:p>
                    <a:endParaRPr lang="en-US"/>
                  </a:p>
                </p:txBody>
              </p:sp>
              <p:sp>
                <p:nvSpPr>
                  <p:cNvPr id="4112" name="Freeform 16"/>
                  <p:cNvSpPr>
                    <a:spLocks/>
                  </p:cNvSpPr>
                  <p:nvPr/>
                </p:nvSpPr>
                <p:spPr bwMode="ltGray">
                  <a:xfrm>
                    <a:off x="1921" y="635"/>
                    <a:ext cx="28" cy="16"/>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a:effectLst/>
                </p:spPr>
                <p:txBody>
                  <a:bodyPr wrap="none" anchor="ctr"/>
                  <a:lstStyle/>
                  <a:p>
                    <a:endParaRPr lang="en-US"/>
                  </a:p>
                </p:txBody>
              </p:sp>
              <p:sp>
                <p:nvSpPr>
                  <p:cNvPr id="4113" name="Freeform 17"/>
                  <p:cNvSpPr>
                    <a:spLocks/>
                  </p:cNvSpPr>
                  <p:nvPr/>
                </p:nvSpPr>
                <p:spPr bwMode="ltGray">
                  <a:xfrm>
                    <a:off x="1892" y="634"/>
                    <a:ext cx="29" cy="16"/>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a:effectLst/>
                </p:spPr>
                <p:txBody>
                  <a:bodyPr wrap="none" anchor="ctr"/>
                  <a:lstStyle/>
                  <a:p>
                    <a:endParaRPr lang="en-US"/>
                  </a:p>
                </p:txBody>
              </p:sp>
              <p:sp>
                <p:nvSpPr>
                  <p:cNvPr id="4114" name="Freeform 18"/>
                  <p:cNvSpPr>
                    <a:spLocks/>
                  </p:cNvSpPr>
                  <p:nvPr/>
                </p:nvSpPr>
                <p:spPr bwMode="ltGray">
                  <a:xfrm>
                    <a:off x="1735" y="547"/>
                    <a:ext cx="151" cy="93"/>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a:effectLst/>
                </p:spPr>
                <p:txBody>
                  <a:bodyPr wrap="none" anchor="ctr"/>
                  <a:lstStyle/>
                  <a:p>
                    <a:endParaRPr lang="en-US"/>
                  </a:p>
                </p:txBody>
              </p:sp>
              <p:sp>
                <p:nvSpPr>
                  <p:cNvPr id="4115" name="Freeform 19"/>
                  <p:cNvSpPr>
                    <a:spLocks/>
                  </p:cNvSpPr>
                  <p:nvPr/>
                </p:nvSpPr>
                <p:spPr bwMode="ltGray">
                  <a:xfrm>
                    <a:off x="1827" y="541"/>
                    <a:ext cx="67" cy="68"/>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a:effectLst/>
                </p:spPr>
                <p:txBody>
                  <a:bodyPr wrap="none" anchor="ctr"/>
                  <a:lstStyle/>
                  <a:p>
                    <a:endParaRPr lang="en-US"/>
                  </a:p>
                </p:txBody>
              </p:sp>
              <p:sp>
                <p:nvSpPr>
                  <p:cNvPr id="4116" name="Freeform 20"/>
                  <p:cNvSpPr>
                    <a:spLocks/>
                  </p:cNvSpPr>
                  <p:nvPr/>
                </p:nvSpPr>
                <p:spPr bwMode="ltGray">
                  <a:xfrm>
                    <a:off x="1892" y="572"/>
                    <a:ext cx="47" cy="13"/>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a:effectLst/>
                </p:spPr>
                <p:txBody>
                  <a:bodyPr wrap="none" anchor="ctr"/>
                  <a:lstStyle/>
                  <a:p>
                    <a:endParaRPr lang="en-US"/>
                  </a:p>
                </p:txBody>
              </p:sp>
              <p:sp>
                <p:nvSpPr>
                  <p:cNvPr id="4117" name="Freeform 21"/>
                  <p:cNvSpPr>
                    <a:spLocks/>
                  </p:cNvSpPr>
                  <p:nvPr/>
                </p:nvSpPr>
                <p:spPr bwMode="ltGray">
                  <a:xfrm>
                    <a:off x="1890" y="588"/>
                    <a:ext cx="32" cy="3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a:effectLst/>
                </p:spPr>
                <p:txBody>
                  <a:bodyPr wrap="none" anchor="ctr"/>
                  <a:lstStyle/>
                  <a:p>
                    <a:endParaRPr lang="en-US"/>
                  </a:p>
                </p:txBody>
              </p:sp>
              <p:sp>
                <p:nvSpPr>
                  <p:cNvPr id="4118" name="Freeform 22"/>
                  <p:cNvSpPr>
                    <a:spLocks/>
                  </p:cNvSpPr>
                  <p:nvPr/>
                </p:nvSpPr>
                <p:spPr bwMode="ltGray">
                  <a:xfrm>
                    <a:off x="1944" y="569"/>
                    <a:ext cx="16" cy="20"/>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a:effectLst/>
                </p:spPr>
                <p:txBody>
                  <a:bodyPr wrap="none" anchor="ctr"/>
                  <a:lstStyle/>
                  <a:p>
                    <a:endParaRPr lang="en-US"/>
                  </a:p>
                </p:txBody>
              </p:sp>
              <p:sp>
                <p:nvSpPr>
                  <p:cNvPr id="4119" name="Freeform 23"/>
                  <p:cNvSpPr>
                    <a:spLocks/>
                  </p:cNvSpPr>
                  <p:nvPr/>
                </p:nvSpPr>
                <p:spPr bwMode="ltGray">
                  <a:xfrm>
                    <a:off x="1948" y="600"/>
                    <a:ext cx="20" cy="10"/>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a:effectLst/>
                </p:spPr>
                <p:txBody>
                  <a:bodyPr wrap="none" anchor="ctr"/>
                  <a:lstStyle/>
                  <a:p>
                    <a:endParaRPr lang="en-US"/>
                  </a:p>
                </p:txBody>
              </p:sp>
              <p:sp>
                <p:nvSpPr>
                  <p:cNvPr id="4120" name="Freeform 24"/>
                  <p:cNvSpPr>
                    <a:spLocks/>
                  </p:cNvSpPr>
                  <p:nvPr/>
                </p:nvSpPr>
                <p:spPr bwMode="ltGray">
                  <a:xfrm>
                    <a:off x="1969" y="585"/>
                    <a:ext cx="26" cy="17"/>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a:effectLst/>
                </p:spPr>
                <p:txBody>
                  <a:bodyPr wrap="none" anchor="ctr"/>
                  <a:lstStyle/>
                  <a:p>
                    <a:endParaRPr lang="en-US"/>
                  </a:p>
                </p:txBody>
              </p:sp>
              <p:sp>
                <p:nvSpPr>
                  <p:cNvPr id="4121" name="Freeform 25"/>
                  <p:cNvSpPr>
                    <a:spLocks/>
                  </p:cNvSpPr>
                  <p:nvPr/>
                </p:nvSpPr>
                <p:spPr bwMode="ltGray">
                  <a:xfrm>
                    <a:off x="1976" y="593"/>
                    <a:ext cx="122" cy="61"/>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a:effectLst/>
                </p:spPr>
                <p:txBody>
                  <a:bodyPr wrap="none" anchor="ctr"/>
                  <a:lstStyle/>
                  <a:p>
                    <a:endParaRPr lang="en-US"/>
                  </a:p>
                </p:txBody>
              </p:sp>
              <p:sp>
                <p:nvSpPr>
                  <p:cNvPr id="4122" name="Freeform 26"/>
                  <p:cNvSpPr>
                    <a:spLocks/>
                  </p:cNvSpPr>
                  <p:nvPr/>
                </p:nvSpPr>
                <p:spPr bwMode="ltGray">
                  <a:xfrm>
                    <a:off x="2082" y="599"/>
                    <a:ext cx="33" cy="26"/>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a:effectLst/>
                </p:spPr>
                <p:txBody>
                  <a:bodyPr wrap="none" anchor="ctr"/>
                  <a:lstStyle/>
                  <a:p>
                    <a:endParaRPr lang="en-US"/>
                  </a:p>
                </p:txBody>
              </p:sp>
              <p:sp>
                <p:nvSpPr>
                  <p:cNvPr id="4123" name="Freeform 27"/>
                  <p:cNvSpPr>
                    <a:spLocks/>
                  </p:cNvSpPr>
                  <p:nvPr/>
                </p:nvSpPr>
                <p:spPr bwMode="ltGray">
                  <a:xfrm>
                    <a:off x="2152" y="544"/>
                    <a:ext cx="8" cy="6"/>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lstStyle/>
                  <a:p>
                    <a:endParaRPr lang="en-US"/>
                  </a:p>
                </p:txBody>
              </p:sp>
              <p:sp>
                <p:nvSpPr>
                  <p:cNvPr id="4124" name="Freeform 28"/>
                  <p:cNvSpPr>
                    <a:spLocks/>
                  </p:cNvSpPr>
                  <p:nvPr/>
                </p:nvSpPr>
                <p:spPr bwMode="ltGray">
                  <a:xfrm>
                    <a:off x="2194" y="584"/>
                    <a:ext cx="11" cy="8"/>
                  </a:xfrm>
                  <a:custGeom>
                    <a:avLst/>
                    <a:gdLst/>
                    <a:ahLst/>
                    <a:cxnLst>
                      <a:cxn ang="0">
                        <a:pos x="8" y="14"/>
                      </a:cxn>
                      <a:cxn ang="0">
                        <a:pos x="14" y="0"/>
                      </a:cxn>
                      <a:cxn ang="0">
                        <a:pos x="14" y="22"/>
                      </a:cxn>
                      <a:cxn ang="0">
                        <a:pos x="8" y="14"/>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folHlink"/>
                  </a:solidFill>
                  <a:ln w="9525">
                    <a:noFill/>
                    <a:round/>
                    <a:headEnd/>
                    <a:tailEnd/>
                  </a:ln>
                  <a:effectLst/>
                </p:spPr>
                <p:txBody>
                  <a:bodyPr wrap="none" anchor="ctr"/>
                  <a:lstStyle/>
                  <a:p>
                    <a:endParaRPr lang="en-US"/>
                  </a:p>
                </p:txBody>
              </p:sp>
              <p:sp>
                <p:nvSpPr>
                  <p:cNvPr id="4125" name="Freeform 29"/>
                  <p:cNvSpPr>
                    <a:spLocks/>
                  </p:cNvSpPr>
                  <p:nvPr/>
                </p:nvSpPr>
                <p:spPr bwMode="ltGray">
                  <a:xfrm>
                    <a:off x="2059" y="494"/>
                    <a:ext cx="8" cy="5"/>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lstStyle/>
                  <a:p>
                    <a:endParaRPr lang="en-US"/>
                  </a:p>
                </p:txBody>
              </p:sp>
              <p:sp>
                <p:nvSpPr>
                  <p:cNvPr id="4126" name="Freeform 30"/>
                  <p:cNvSpPr>
                    <a:spLocks/>
                  </p:cNvSpPr>
                  <p:nvPr/>
                </p:nvSpPr>
                <p:spPr bwMode="ltGray">
                  <a:xfrm>
                    <a:off x="1988" y="536"/>
                    <a:ext cx="8" cy="5"/>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lstStyle/>
                  <a:p>
                    <a:endParaRPr lang="en-US"/>
                  </a:p>
                </p:txBody>
              </p:sp>
              <p:sp>
                <p:nvSpPr>
                  <p:cNvPr id="4127" name="Freeform 31"/>
                  <p:cNvSpPr>
                    <a:spLocks/>
                  </p:cNvSpPr>
                  <p:nvPr/>
                </p:nvSpPr>
                <p:spPr bwMode="ltGray">
                  <a:xfrm>
                    <a:off x="1910" y="523"/>
                    <a:ext cx="34" cy="27"/>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a:effectLst/>
                </p:spPr>
                <p:txBody>
                  <a:bodyPr wrap="none" anchor="ctr"/>
                  <a:lstStyle/>
                  <a:p>
                    <a:endParaRPr lang="en-US"/>
                  </a:p>
                </p:txBody>
              </p:sp>
              <p:sp>
                <p:nvSpPr>
                  <p:cNvPr id="4128" name="Freeform 32"/>
                  <p:cNvSpPr>
                    <a:spLocks/>
                  </p:cNvSpPr>
                  <p:nvPr/>
                </p:nvSpPr>
                <p:spPr bwMode="ltGray">
                  <a:xfrm>
                    <a:off x="1899" y="466"/>
                    <a:ext cx="40" cy="58"/>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a:effectLst/>
                </p:spPr>
                <p:txBody>
                  <a:bodyPr wrap="none" anchor="ctr"/>
                  <a:lstStyle/>
                  <a:p>
                    <a:endParaRPr lang="en-US"/>
                  </a:p>
                </p:txBody>
              </p:sp>
              <p:sp>
                <p:nvSpPr>
                  <p:cNvPr id="4129" name="Freeform 33"/>
                  <p:cNvSpPr>
                    <a:spLocks/>
                  </p:cNvSpPr>
                  <p:nvPr/>
                </p:nvSpPr>
                <p:spPr bwMode="ltGray">
                  <a:xfrm>
                    <a:off x="1909" y="508"/>
                    <a:ext cx="14" cy="17"/>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a:effectLst/>
                </p:spPr>
                <p:txBody>
                  <a:bodyPr wrap="none" anchor="ctr"/>
                  <a:lstStyle/>
                  <a:p>
                    <a:endParaRPr lang="en-US"/>
                  </a:p>
                </p:txBody>
              </p:sp>
              <p:sp>
                <p:nvSpPr>
                  <p:cNvPr id="4130" name="Freeform 34"/>
                  <p:cNvSpPr>
                    <a:spLocks/>
                  </p:cNvSpPr>
                  <p:nvPr/>
                </p:nvSpPr>
                <p:spPr bwMode="ltGray">
                  <a:xfrm>
                    <a:off x="1881" y="512"/>
                    <a:ext cx="19" cy="17"/>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a:effectLst/>
                </p:spPr>
                <p:txBody>
                  <a:bodyPr wrap="none" anchor="ctr"/>
                  <a:lstStyle/>
                  <a:p>
                    <a:endParaRPr lang="en-US"/>
                  </a:p>
                </p:txBody>
              </p:sp>
              <p:sp>
                <p:nvSpPr>
                  <p:cNvPr id="4131" name="Freeform 35"/>
                  <p:cNvSpPr>
                    <a:spLocks/>
                  </p:cNvSpPr>
                  <p:nvPr/>
                </p:nvSpPr>
                <p:spPr bwMode="ltGray">
                  <a:xfrm>
                    <a:off x="2930" y="489"/>
                    <a:ext cx="299" cy="179"/>
                  </a:xfrm>
                  <a:custGeom>
                    <a:avLst/>
                    <a:gdLst/>
                    <a:ahLst/>
                    <a:cxnLst>
                      <a:cxn ang="0">
                        <a:pos x="21" y="280"/>
                      </a:cxn>
                      <a:cxn ang="0">
                        <a:pos x="24" y="250"/>
                      </a:cxn>
                      <a:cxn ang="0">
                        <a:pos x="22" y="245"/>
                      </a:cxn>
                      <a:cxn ang="0">
                        <a:pos x="16" y="218"/>
                      </a:cxn>
                      <a:cxn ang="0">
                        <a:pos x="4" y="215"/>
                      </a:cxn>
                      <a:cxn ang="0">
                        <a:pos x="0" y="191"/>
                      </a:cxn>
                      <a:cxn ang="0">
                        <a:pos x="12" y="180"/>
                      </a:cxn>
                      <a:cxn ang="0">
                        <a:pos x="6" y="165"/>
                      </a:cxn>
                      <a:cxn ang="0">
                        <a:pos x="2" y="160"/>
                      </a:cxn>
                      <a:cxn ang="0">
                        <a:pos x="28" y="120"/>
                      </a:cxn>
                      <a:cxn ang="0">
                        <a:pos x="44" y="96"/>
                      </a:cxn>
                      <a:cxn ang="0">
                        <a:pos x="42" y="70"/>
                      </a:cxn>
                      <a:cxn ang="0">
                        <a:pos x="24" y="43"/>
                      </a:cxn>
                      <a:cxn ang="0">
                        <a:pos x="20" y="32"/>
                      </a:cxn>
                      <a:cxn ang="0">
                        <a:pos x="26" y="36"/>
                      </a:cxn>
                      <a:cxn ang="0">
                        <a:pos x="48" y="35"/>
                      </a:cxn>
                      <a:cxn ang="0">
                        <a:pos x="64" y="11"/>
                      </a:cxn>
                      <a:cxn ang="0">
                        <a:pos x="82" y="0"/>
                      </a:cxn>
                      <a:cxn ang="0">
                        <a:pos x="88" y="2"/>
                      </a:cxn>
                      <a:cxn ang="0">
                        <a:pos x="92" y="9"/>
                      </a:cxn>
                      <a:cxn ang="0">
                        <a:pos x="98" y="5"/>
                      </a:cxn>
                      <a:cxn ang="0">
                        <a:pos x="110" y="8"/>
                      </a:cxn>
                      <a:cxn ang="0">
                        <a:pos x="116" y="9"/>
                      </a:cxn>
                      <a:cxn ang="0">
                        <a:pos x="141" y="14"/>
                      </a:cxn>
                      <a:cxn ang="0">
                        <a:pos x="155" y="24"/>
                      </a:cxn>
                      <a:cxn ang="0">
                        <a:pos x="167" y="17"/>
                      </a:cxn>
                      <a:cxn ang="0">
                        <a:pos x="173" y="14"/>
                      </a:cxn>
                      <a:cxn ang="0">
                        <a:pos x="195" y="14"/>
                      </a:cxn>
                      <a:cxn ang="0">
                        <a:pos x="211" y="32"/>
                      </a:cxn>
                      <a:cxn ang="0">
                        <a:pos x="231" y="59"/>
                      </a:cxn>
                      <a:cxn ang="0">
                        <a:pos x="245" y="70"/>
                      </a:cxn>
                      <a:cxn ang="0">
                        <a:pos x="257" y="68"/>
                      </a:cxn>
                      <a:cxn ang="0">
                        <a:pos x="270" y="65"/>
                      </a:cxn>
                      <a:cxn ang="0">
                        <a:pos x="290" y="71"/>
                      </a:cxn>
                      <a:cxn ang="0">
                        <a:pos x="300" y="81"/>
                      </a:cxn>
                      <a:cxn ang="0">
                        <a:pos x="308" y="90"/>
                      </a:cxn>
                      <a:cxn ang="0">
                        <a:pos x="318" y="111"/>
                      </a:cxn>
                      <a:cxn ang="0">
                        <a:pos x="322" y="120"/>
                      </a:cxn>
                      <a:cxn ang="0">
                        <a:pos x="324" y="125"/>
                      </a:cxn>
                      <a:cxn ang="0">
                        <a:pos x="310" y="142"/>
                      </a:cxn>
                      <a:cxn ang="0">
                        <a:pos x="322" y="141"/>
                      </a:cxn>
                      <a:cxn ang="0">
                        <a:pos x="342" y="155"/>
                      </a:cxn>
                      <a:cxn ang="0">
                        <a:pos x="364" y="157"/>
                      </a:cxn>
                      <a:cxn ang="0">
                        <a:pos x="380" y="168"/>
                      </a:cxn>
                      <a:cxn ang="0">
                        <a:pos x="382" y="172"/>
                      </a:cxn>
                      <a:cxn ang="0">
                        <a:pos x="382" y="176"/>
                      </a:cxn>
                      <a:cxn ang="0">
                        <a:pos x="394" y="172"/>
                      </a:cxn>
                      <a:cxn ang="0">
                        <a:pos x="400" y="171"/>
                      </a:cxn>
                      <a:cxn ang="0">
                        <a:pos x="439" y="185"/>
                      </a:cxn>
                      <a:cxn ang="0">
                        <a:pos x="447" y="199"/>
                      </a:cxn>
                      <a:cxn ang="0">
                        <a:pos x="465" y="201"/>
                      </a:cxn>
                      <a:cxn ang="0">
                        <a:pos x="471" y="215"/>
                      </a:cxn>
                      <a:cxn ang="0">
                        <a:pos x="451" y="258"/>
                      </a:cxn>
                      <a:cxn ang="0">
                        <a:pos x="435" y="281"/>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chemeClr val="folHlink"/>
                  </a:solidFill>
                  <a:ln w="9525">
                    <a:noFill/>
                    <a:round/>
                    <a:headEnd/>
                    <a:tailEnd/>
                  </a:ln>
                  <a:effectLst/>
                </p:spPr>
                <p:txBody>
                  <a:bodyPr wrap="none" anchor="ctr"/>
                  <a:lstStyle/>
                  <a:p>
                    <a:endParaRPr lang="en-US"/>
                  </a:p>
                </p:txBody>
              </p:sp>
              <p:sp>
                <p:nvSpPr>
                  <p:cNvPr id="4132" name="Freeform 36"/>
                  <p:cNvSpPr>
                    <a:spLocks/>
                  </p:cNvSpPr>
                  <p:nvPr/>
                </p:nvSpPr>
                <p:spPr bwMode="ltGray">
                  <a:xfrm>
                    <a:off x="2534" y="242"/>
                    <a:ext cx="420" cy="283"/>
                  </a:xfrm>
                  <a:custGeom>
                    <a:avLst/>
                    <a:gdLst/>
                    <a:ahLst/>
                    <a:cxnLst>
                      <a:cxn ang="0">
                        <a:pos x="406" y="6"/>
                      </a:cxn>
                      <a:cxn ang="0">
                        <a:pos x="502" y="34"/>
                      </a:cxn>
                      <a:cxn ang="0">
                        <a:pos x="550" y="38"/>
                      </a:cxn>
                      <a:cxn ang="0">
                        <a:pos x="578" y="130"/>
                      </a:cxn>
                      <a:cxn ang="0">
                        <a:pos x="586" y="90"/>
                      </a:cxn>
                      <a:cxn ang="0">
                        <a:pos x="606" y="70"/>
                      </a:cxn>
                      <a:cxn ang="0">
                        <a:pos x="642" y="126"/>
                      </a:cxn>
                      <a:cxn ang="0">
                        <a:pos x="682" y="98"/>
                      </a:cxn>
                      <a:cxn ang="0">
                        <a:pos x="706" y="86"/>
                      </a:cxn>
                      <a:cxn ang="0">
                        <a:pos x="762" y="2"/>
                      </a:cxn>
                      <a:cxn ang="0">
                        <a:pos x="798" y="70"/>
                      </a:cxn>
                      <a:cxn ang="0">
                        <a:pos x="798" y="130"/>
                      </a:cxn>
                      <a:cxn ang="0">
                        <a:pos x="790" y="158"/>
                      </a:cxn>
                      <a:cxn ang="0">
                        <a:pos x="766" y="162"/>
                      </a:cxn>
                      <a:cxn ang="0">
                        <a:pos x="762" y="186"/>
                      </a:cxn>
                      <a:cxn ang="0">
                        <a:pos x="802" y="226"/>
                      </a:cxn>
                      <a:cxn ang="0">
                        <a:pos x="786" y="322"/>
                      </a:cxn>
                      <a:cxn ang="0">
                        <a:pos x="830" y="414"/>
                      </a:cxn>
                      <a:cxn ang="0">
                        <a:pos x="854" y="450"/>
                      </a:cxn>
                      <a:cxn ang="0">
                        <a:pos x="830" y="450"/>
                      </a:cxn>
                      <a:cxn ang="0">
                        <a:pos x="746" y="378"/>
                      </a:cxn>
                      <a:cxn ang="0">
                        <a:pos x="678" y="402"/>
                      </a:cxn>
                      <a:cxn ang="0">
                        <a:pos x="590" y="442"/>
                      </a:cxn>
                      <a:cxn ang="0">
                        <a:pos x="642" y="578"/>
                      </a:cxn>
                      <a:cxn ang="0">
                        <a:pos x="710" y="610"/>
                      </a:cxn>
                      <a:cxn ang="0">
                        <a:pos x="738" y="550"/>
                      </a:cxn>
                      <a:cxn ang="0">
                        <a:pos x="774" y="570"/>
                      </a:cxn>
                      <a:cxn ang="0">
                        <a:pos x="766" y="630"/>
                      </a:cxn>
                      <a:cxn ang="0">
                        <a:pos x="802" y="670"/>
                      </a:cxn>
                      <a:cxn ang="0">
                        <a:pos x="838" y="658"/>
                      </a:cxn>
                      <a:cxn ang="0">
                        <a:pos x="922" y="806"/>
                      </a:cxn>
                      <a:cxn ang="0">
                        <a:pos x="942" y="826"/>
                      </a:cxn>
                      <a:cxn ang="0">
                        <a:pos x="874" y="810"/>
                      </a:cxn>
                      <a:cxn ang="0">
                        <a:pos x="830" y="758"/>
                      </a:cxn>
                      <a:cxn ang="0">
                        <a:pos x="778" y="710"/>
                      </a:cxn>
                      <a:cxn ang="0">
                        <a:pos x="702" y="662"/>
                      </a:cxn>
                      <a:cxn ang="0">
                        <a:pos x="614" y="646"/>
                      </a:cxn>
                      <a:cxn ang="0">
                        <a:pos x="506" y="594"/>
                      </a:cxn>
                      <a:cxn ang="0">
                        <a:pos x="462" y="506"/>
                      </a:cxn>
                      <a:cxn ang="0">
                        <a:pos x="430" y="462"/>
                      </a:cxn>
                      <a:cxn ang="0">
                        <a:pos x="382" y="430"/>
                      </a:cxn>
                      <a:cxn ang="0">
                        <a:pos x="342" y="370"/>
                      </a:cxn>
                      <a:cxn ang="0">
                        <a:pos x="354" y="414"/>
                      </a:cxn>
                      <a:cxn ang="0">
                        <a:pos x="418" y="494"/>
                      </a:cxn>
                      <a:cxn ang="0">
                        <a:pos x="422" y="526"/>
                      </a:cxn>
                      <a:cxn ang="0">
                        <a:pos x="394" y="498"/>
                      </a:cxn>
                      <a:cxn ang="0">
                        <a:pos x="354" y="466"/>
                      </a:cxn>
                      <a:cxn ang="0">
                        <a:pos x="314" y="402"/>
                      </a:cxn>
                      <a:cxn ang="0">
                        <a:pos x="266" y="346"/>
                      </a:cxn>
                      <a:cxn ang="0">
                        <a:pos x="210" y="314"/>
                      </a:cxn>
                      <a:cxn ang="0">
                        <a:pos x="154" y="238"/>
                      </a:cxn>
                      <a:cxn ang="0">
                        <a:pos x="66" y="66"/>
                      </a:cxn>
                      <a:cxn ang="0">
                        <a:pos x="34" y="38"/>
                      </a:cxn>
                      <a:cxn ang="0">
                        <a:pos x="46" y="22"/>
                      </a:cxn>
                      <a:cxn ang="0">
                        <a:pos x="102" y="70"/>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chemeClr val="folHlink"/>
                  </a:solidFill>
                  <a:ln w="9525">
                    <a:noFill/>
                    <a:round/>
                    <a:headEnd/>
                    <a:tailEnd/>
                  </a:ln>
                  <a:effectLst/>
                </p:spPr>
                <p:txBody>
                  <a:bodyPr wrap="none" anchor="ctr"/>
                  <a:lstStyle/>
                  <a:p>
                    <a:endParaRPr lang="en-US"/>
                  </a:p>
                </p:txBody>
              </p:sp>
              <p:sp>
                <p:nvSpPr>
                  <p:cNvPr id="4133" name="Freeform 37"/>
                  <p:cNvSpPr>
                    <a:spLocks/>
                  </p:cNvSpPr>
                  <p:nvPr/>
                </p:nvSpPr>
                <p:spPr bwMode="ltGray">
                  <a:xfrm>
                    <a:off x="2405" y="445"/>
                    <a:ext cx="15" cy="16"/>
                  </a:xfrm>
                  <a:custGeom>
                    <a:avLst/>
                    <a:gdLst/>
                    <a:ahLst/>
                    <a:cxnLst>
                      <a:cxn ang="0">
                        <a:pos x="6" y="28"/>
                      </a:cxn>
                      <a:cxn ang="0">
                        <a:pos x="10" y="48"/>
                      </a:cxn>
                      <a:cxn ang="0">
                        <a:pos x="6" y="28"/>
                      </a:cxn>
                    </a:cxnLst>
                    <a:rect l="0" t="0" r="r" b="b"/>
                    <a:pathLst>
                      <a:path w="36" h="48">
                        <a:moveTo>
                          <a:pt x="6" y="28"/>
                        </a:moveTo>
                        <a:cubicBezTo>
                          <a:pt x="25" y="0"/>
                          <a:pt x="36" y="31"/>
                          <a:pt x="10" y="48"/>
                        </a:cubicBezTo>
                        <a:cubicBezTo>
                          <a:pt x="0" y="34"/>
                          <a:pt x="0" y="40"/>
                          <a:pt x="6" y="28"/>
                        </a:cubicBezTo>
                        <a:close/>
                      </a:path>
                    </a:pathLst>
                  </a:custGeom>
                  <a:solidFill>
                    <a:schemeClr val="folHlink"/>
                  </a:solidFill>
                  <a:ln w="9525">
                    <a:noFill/>
                    <a:round/>
                    <a:headEnd/>
                    <a:tailEnd/>
                  </a:ln>
                  <a:effectLst/>
                </p:spPr>
                <p:txBody>
                  <a:bodyPr wrap="none" anchor="ctr"/>
                  <a:lstStyle/>
                  <a:p>
                    <a:endParaRPr lang="en-US"/>
                  </a:p>
                </p:txBody>
              </p:sp>
              <p:sp>
                <p:nvSpPr>
                  <p:cNvPr id="4134" name="Freeform 38"/>
                  <p:cNvSpPr>
                    <a:spLocks/>
                  </p:cNvSpPr>
                  <p:nvPr/>
                </p:nvSpPr>
                <p:spPr bwMode="ltGray">
                  <a:xfrm>
                    <a:off x="2393" y="439"/>
                    <a:ext cx="16" cy="12"/>
                  </a:xfrm>
                  <a:custGeom>
                    <a:avLst/>
                    <a:gdLst/>
                    <a:ahLst/>
                    <a:cxnLst>
                      <a:cxn ang="0">
                        <a:pos x="0" y="5"/>
                      </a:cxn>
                      <a:cxn ang="0">
                        <a:pos x="12" y="1"/>
                      </a:cxn>
                      <a:cxn ang="0">
                        <a:pos x="36" y="17"/>
                      </a:cxn>
                      <a:cxn ang="0">
                        <a:pos x="8" y="17"/>
                      </a:cxn>
                      <a:cxn ang="0">
                        <a:pos x="0" y="5"/>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chemeClr val="folHlink"/>
                  </a:solidFill>
                  <a:ln w="9525">
                    <a:noFill/>
                    <a:round/>
                    <a:headEnd/>
                    <a:tailEnd/>
                  </a:ln>
                  <a:effectLst/>
                </p:spPr>
                <p:txBody>
                  <a:bodyPr wrap="none" anchor="ctr"/>
                  <a:lstStyle/>
                  <a:p>
                    <a:endParaRPr lang="en-US"/>
                  </a:p>
                </p:txBody>
              </p:sp>
              <p:sp>
                <p:nvSpPr>
                  <p:cNvPr id="4135" name="Freeform 39"/>
                  <p:cNvSpPr>
                    <a:spLocks/>
                  </p:cNvSpPr>
                  <p:nvPr/>
                </p:nvSpPr>
                <p:spPr bwMode="ltGray">
                  <a:xfrm>
                    <a:off x="2878" y="406"/>
                    <a:ext cx="73" cy="33"/>
                  </a:xfrm>
                  <a:custGeom>
                    <a:avLst/>
                    <a:gdLst/>
                    <a:ahLst/>
                    <a:cxnLst>
                      <a:cxn ang="0">
                        <a:pos x="0" y="49"/>
                      </a:cxn>
                      <a:cxn ang="0">
                        <a:pos x="28" y="25"/>
                      </a:cxn>
                      <a:cxn ang="0">
                        <a:pos x="56" y="21"/>
                      </a:cxn>
                      <a:cxn ang="0">
                        <a:pos x="80" y="9"/>
                      </a:cxn>
                      <a:cxn ang="0">
                        <a:pos x="64" y="25"/>
                      </a:cxn>
                      <a:cxn ang="0">
                        <a:pos x="124" y="49"/>
                      </a:cxn>
                      <a:cxn ang="0">
                        <a:pos x="160" y="65"/>
                      </a:cxn>
                      <a:cxn ang="0">
                        <a:pos x="116" y="77"/>
                      </a:cxn>
                      <a:cxn ang="0">
                        <a:pos x="88" y="57"/>
                      </a:cxn>
                      <a:cxn ang="0">
                        <a:pos x="76" y="53"/>
                      </a:cxn>
                      <a:cxn ang="0">
                        <a:pos x="24" y="41"/>
                      </a:cxn>
                      <a:cxn ang="0">
                        <a:pos x="0" y="49"/>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chemeClr val="folHlink"/>
                  </a:solidFill>
                  <a:ln w="9525">
                    <a:noFill/>
                    <a:round/>
                    <a:headEnd/>
                    <a:tailEnd/>
                  </a:ln>
                  <a:effectLst/>
                </p:spPr>
                <p:txBody>
                  <a:bodyPr wrap="none" anchor="ctr"/>
                  <a:lstStyle/>
                  <a:p>
                    <a:endParaRPr lang="en-US"/>
                  </a:p>
                </p:txBody>
              </p:sp>
              <p:sp>
                <p:nvSpPr>
                  <p:cNvPr id="4136" name="Freeform 40"/>
                  <p:cNvSpPr>
                    <a:spLocks/>
                  </p:cNvSpPr>
                  <p:nvPr/>
                </p:nvSpPr>
                <p:spPr bwMode="ltGray">
                  <a:xfrm>
                    <a:off x="2955" y="433"/>
                    <a:ext cx="59" cy="15"/>
                  </a:xfrm>
                  <a:custGeom>
                    <a:avLst/>
                    <a:gdLst/>
                    <a:ahLst/>
                    <a:cxnLst>
                      <a:cxn ang="0">
                        <a:pos x="0" y="0"/>
                      </a:cxn>
                      <a:cxn ang="0">
                        <a:pos x="52" y="4"/>
                      </a:cxn>
                      <a:cxn ang="0">
                        <a:pos x="88" y="24"/>
                      </a:cxn>
                      <a:cxn ang="0">
                        <a:pos x="112" y="20"/>
                      </a:cxn>
                      <a:cxn ang="0">
                        <a:pos x="108" y="44"/>
                      </a:cxn>
                      <a:cxn ang="0">
                        <a:pos x="64" y="40"/>
                      </a:cxn>
                      <a:cxn ang="0">
                        <a:pos x="0" y="36"/>
                      </a:cxn>
                      <a:cxn ang="0">
                        <a:pos x="28" y="20"/>
                      </a:cxn>
                      <a:cxn ang="0">
                        <a:pos x="0" y="0"/>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chemeClr val="folHlink"/>
                  </a:solidFill>
                  <a:ln w="9525">
                    <a:noFill/>
                    <a:round/>
                    <a:headEnd/>
                    <a:tailEnd/>
                  </a:ln>
                  <a:effectLst/>
                </p:spPr>
                <p:txBody>
                  <a:bodyPr wrap="none" anchor="ctr"/>
                  <a:lstStyle/>
                  <a:p>
                    <a:endParaRPr lang="en-US"/>
                  </a:p>
                </p:txBody>
              </p:sp>
              <p:sp>
                <p:nvSpPr>
                  <p:cNvPr id="4137" name="Freeform 41"/>
                  <p:cNvSpPr>
                    <a:spLocks/>
                  </p:cNvSpPr>
                  <p:nvPr/>
                </p:nvSpPr>
                <p:spPr bwMode="ltGray">
                  <a:xfrm>
                    <a:off x="2924" y="441"/>
                    <a:ext cx="24" cy="14"/>
                  </a:xfrm>
                  <a:custGeom>
                    <a:avLst/>
                    <a:gdLst/>
                    <a:ahLst/>
                    <a:cxnLst>
                      <a:cxn ang="0">
                        <a:pos x="17" y="25"/>
                      </a:cxn>
                      <a:cxn ang="0">
                        <a:pos x="37" y="13"/>
                      </a:cxn>
                      <a:cxn ang="0">
                        <a:pos x="17" y="25"/>
                      </a:cxn>
                    </a:cxnLst>
                    <a:rect l="0" t="0" r="r" b="b"/>
                    <a:pathLst>
                      <a:path w="57" h="42">
                        <a:moveTo>
                          <a:pt x="17" y="25"/>
                        </a:moveTo>
                        <a:cubicBezTo>
                          <a:pt x="0" y="0"/>
                          <a:pt x="21" y="9"/>
                          <a:pt x="37" y="13"/>
                        </a:cubicBezTo>
                        <a:cubicBezTo>
                          <a:pt x="57" y="42"/>
                          <a:pt x="30" y="25"/>
                          <a:pt x="17" y="25"/>
                        </a:cubicBezTo>
                        <a:close/>
                      </a:path>
                    </a:pathLst>
                  </a:custGeom>
                  <a:solidFill>
                    <a:schemeClr val="folHlink"/>
                  </a:solidFill>
                  <a:ln w="9525">
                    <a:noFill/>
                    <a:round/>
                    <a:headEnd/>
                    <a:tailEnd/>
                  </a:ln>
                  <a:effectLst/>
                </p:spPr>
                <p:txBody>
                  <a:bodyPr wrap="none" anchor="ctr"/>
                  <a:lstStyle/>
                  <a:p>
                    <a:endParaRPr lang="en-US"/>
                  </a:p>
                </p:txBody>
              </p:sp>
              <p:sp>
                <p:nvSpPr>
                  <p:cNvPr id="4138" name="Freeform 42"/>
                  <p:cNvSpPr>
                    <a:spLocks/>
                  </p:cNvSpPr>
                  <p:nvPr/>
                </p:nvSpPr>
                <p:spPr bwMode="ltGray">
                  <a:xfrm>
                    <a:off x="2908" y="398"/>
                    <a:ext cx="16" cy="18"/>
                  </a:xfrm>
                  <a:custGeom>
                    <a:avLst/>
                    <a:gdLst/>
                    <a:ahLst/>
                    <a:cxnLst>
                      <a:cxn ang="0">
                        <a:pos x="19" y="32"/>
                      </a:cxn>
                      <a:cxn ang="0">
                        <a:pos x="19" y="0"/>
                      </a:cxn>
                      <a:cxn ang="0">
                        <a:pos x="19" y="32"/>
                      </a:cxn>
                    </a:cxnLst>
                    <a:rect l="0" t="0" r="r" b="b"/>
                    <a:pathLst>
                      <a:path w="39" h="52">
                        <a:moveTo>
                          <a:pt x="19" y="32"/>
                        </a:moveTo>
                        <a:cubicBezTo>
                          <a:pt x="13" y="14"/>
                          <a:pt x="0" y="13"/>
                          <a:pt x="19" y="0"/>
                        </a:cubicBezTo>
                        <a:cubicBezTo>
                          <a:pt x="23" y="5"/>
                          <a:pt x="39" y="52"/>
                          <a:pt x="19" y="32"/>
                        </a:cubicBezTo>
                        <a:close/>
                      </a:path>
                    </a:pathLst>
                  </a:custGeom>
                  <a:solidFill>
                    <a:schemeClr val="folHlink"/>
                  </a:solidFill>
                  <a:ln w="9525">
                    <a:noFill/>
                    <a:round/>
                    <a:headEnd/>
                    <a:tailEnd/>
                  </a:ln>
                  <a:effectLst/>
                </p:spPr>
                <p:txBody>
                  <a:bodyPr wrap="none" anchor="ctr"/>
                  <a:lstStyle/>
                  <a:p>
                    <a:endParaRPr lang="en-US"/>
                  </a:p>
                </p:txBody>
              </p:sp>
              <p:sp>
                <p:nvSpPr>
                  <p:cNvPr id="4139" name="Freeform 43"/>
                  <p:cNvSpPr>
                    <a:spLocks/>
                  </p:cNvSpPr>
                  <p:nvPr/>
                </p:nvSpPr>
                <p:spPr bwMode="ltGray">
                  <a:xfrm>
                    <a:off x="3035" y="452"/>
                    <a:ext cx="19" cy="27"/>
                  </a:xfrm>
                  <a:custGeom>
                    <a:avLst/>
                    <a:gdLst/>
                    <a:ahLst/>
                    <a:cxnLst>
                      <a:cxn ang="0">
                        <a:pos x="4" y="9"/>
                      </a:cxn>
                      <a:cxn ang="0">
                        <a:pos x="20" y="33"/>
                      </a:cxn>
                      <a:cxn ang="0">
                        <a:pos x="24" y="49"/>
                      </a:cxn>
                      <a:cxn ang="0">
                        <a:pos x="36" y="53"/>
                      </a:cxn>
                      <a:cxn ang="0">
                        <a:pos x="24" y="73"/>
                      </a:cxn>
                      <a:cxn ang="0">
                        <a:pos x="0" y="21"/>
                      </a:cxn>
                      <a:cxn ang="0">
                        <a:pos x="4" y="9"/>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chemeClr val="folHlink"/>
                  </a:solidFill>
                  <a:ln w="9525">
                    <a:noFill/>
                    <a:round/>
                    <a:headEnd/>
                    <a:tailEnd/>
                  </a:ln>
                  <a:effectLst/>
                </p:spPr>
                <p:txBody>
                  <a:bodyPr wrap="none" anchor="ctr"/>
                  <a:lstStyle/>
                  <a:p>
                    <a:endParaRPr lang="en-US"/>
                  </a:p>
                </p:txBody>
              </p:sp>
              <p:sp>
                <p:nvSpPr>
                  <p:cNvPr id="4140" name="Freeform 44"/>
                  <p:cNvSpPr>
                    <a:spLocks/>
                  </p:cNvSpPr>
                  <p:nvPr/>
                </p:nvSpPr>
                <p:spPr bwMode="ltGray">
                  <a:xfrm>
                    <a:off x="2696" y="247"/>
                    <a:ext cx="205" cy="41"/>
                  </a:xfrm>
                  <a:custGeom>
                    <a:avLst/>
                    <a:gdLst/>
                    <a:ahLst/>
                    <a:cxnLst>
                      <a:cxn ang="0">
                        <a:pos x="220" y="1"/>
                      </a:cxn>
                      <a:cxn ang="0">
                        <a:pos x="231" y="8"/>
                      </a:cxn>
                      <a:cxn ang="0">
                        <a:pos x="235" y="0"/>
                      </a:cxn>
                      <a:cxn ang="0">
                        <a:pos x="265" y="0"/>
                      </a:cxn>
                      <a:cxn ang="0">
                        <a:pos x="287" y="17"/>
                      </a:cxn>
                      <a:cxn ang="0">
                        <a:pos x="319" y="10"/>
                      </a:cxn>
                      <a:cxn ang="0">
                        <a:pos x="314" y="29"/>
                      </a:cxn>
                      <a:cxn ang="0">
                        <a:pos x="298" y="46"/>
                      </a:cxn>
                      <a:cxn ang="0">
                        <a:pos x="295" y="29"/>
                      </a:cxn>
                      <a:cxn ang="0">
                        <a:pos x="287" y="31"/>
                      </a:cxn>
                      <a:cxn ang="0">
                        <a:pos x="279" y="29"/>
                      </a:cxn>
                      <a:cxn ang="0">
                        <a:pos x="263" y="21"/>
                      </a:cxn>
                      <a:cxn ang="0">
                        <a:pos x="228" y="38"/>
                      </a:cxn>
                      <a:cxn ang="0">
                        <a:pos x="201" y="44"/>
                      </a:cxn>
                      <a:cxn ang="0">
                        <a:pos x="212" y="57"/>
                      </a:cxn>
                      <a:cxn ang="0">
                        <a:pos x="188" y="63"/>
                      </a:cxn>
                      <a:cxn ang="0">
                        <a:pos x="169" y="61"/>
                      </a:cxn>
                      <a:cxn ang="0">
                        <a:pos x="177" y="57"/>
                      </a:cxn>
                      <a:cxn ang="0">
                        <a:pos x="171" y="40"/>
                      </a:cxn>
                      <a:cxn ang="0">
                        <a:pos x="169" y="31"/>
                      </a:cxn>
                      <a:cxn ang="0">
                        <a:pos x="158" y="23"/>
                      </a:cxn>
                      <a:cxn ang="0">
                        <a:pos x="142" y="27"/>
                      </a:cxn>
                      <a:cxn ang="0">
                        <a:pos x="134" y="27"/>
                      </a:cxn>
                      <a:cxn ang="0">
                        <a:pos x="123" y="25"/>
                      </a:cxn>
                      <a:cxn ang="0">
                        <a:pos x="83" y="2"/>
                      </a:cxn>
                      <a:cxn ang="0">
                        <a:pos x="59" y="14"/>
                      </a:cxn>
                      <a:cxn ang="0">
                        <a:pos x="1" y="0"/>
                      </a:cxn>
                      <a:cxn ang="0">
                        <a:pos x="220" y="1"/>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chemeClr val="folHlink"/>
                  </a:solidFill>
                  <a:ln w="9525">
                    <a:noFill/>
                    <a:round/>
                    <a:headEnd/>
                    <a:tailEnd/>
                  </a:ln>
                  <a:effectLst/>
                </p:spPr>
                <p:txBody>
                  <a:bodyPr wrap="none" anchor="ctr"/>
                  <a:lstStyle/>
                  <a:p>
                    <a:endParaRPr lang="en-US"/>
                  </a:p>
                </p:txBody>
              </p:sp>
              <p:sp>
                <p:nvSpPr>
                  <p:cNvPr id="4141" name="Freeform 45"/>
                  <p:cNvSpPr>
                    <a:spLocks/>
                  </p:cNvSpPr>
                  <p:nvPr/>
                </p:nvSpPr>
                <p:spPr bwMode="ltGray">
                  <a:xfrm>
                    <a:off x="2515" y="246"/>
                    <a:ext cx="190" cy="20"/>
                  </a:xfrm>
                  <a:custGeom>
                    <a:avLst/>
                    <a:gdLst/>
                    <a:ahLst/>
                    <a:cxnLst>
                      <a:cxn ang="0">
                        <a:pos x="105" y="31"/>
                      </a:cxn>
                      <a:cxn ang="0">
                        <a:pos x="30" y="1"/>
                      </a:cxn>
                      <a:cxn ang="0">
                        <a:pos x="285" y="0"/>
                      </a:cxn>
                      <a:cxn ang="0">
                        <a:pos x="296" y="14"/>
                      </a:cxn>
                      <a:cxn ang="0">
                        <a:pos x="264" y="16"/>
                      </a:cxn>
                      <a:cxn ang="0">
                        <a:pos x="105" y="3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chemeClr val="folHlink"/>
                  </a:solidFill>
                  <a:ln w="9525">
                    <a:noFill/>
                    <a:round/>
                    <a:headEnd/>
                    <a:tailEnd/>
                  </a:ln>
                  <a:effectLst/>
                </p:spPr>
                <p:txBody>
                  <a:bodyPr wrap="none" anchor="ctr"/>
                  <a:lstStyle/>
                  <a:p>
                    <a:endParaRPr lang="en-US"/>
                  </a:p>
                </p:txBody>
              </p:sp>
              <p:sp>
                <p:nvSpPr>
                  <p:cNvPr id="4142" name="Freeform 46"/>
                  <p:cNvSpPr>
                    <a:spLocks/>
                  </p:cNvSpPr>
                  <p:nvPr/>
                </p:nvSpPr>
                <p:spPr bwMode="ltGray">
                  <a:xfrm>
                    <a:off x="2096" y="275"/>
                    <a:ext cx="18" cy="10"/>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lstStyle/>
                  <a:p>
                    <a:endParaRPr lang="en-US"/>
                  </a:p>
                </p:txBody>
              </p:sp>
              <p:sp>
                <p:nvSpPr>
                  <p:cNvPr id="4143" name="Freeform 47"/>
                  <p:cNvSpPr>
                    <a:spLocks/>
                  </p:cNvSpPr>
                  <p:nvPr/>
                </p:nvSpPr>
                <p:spPr bwMode="ltGray">
                  <a:xfrm>
                    <a:off x="1606" y="246"/>
                    <a:ext cx="436" cy="152"/>
                  </a:xfrm>
                  <a:custGeom>
                    <a:avLst/>
                    <a:gdLst/>
                    <a:ahLst/>
                    <a:cxnLst>
                      <a:cxn ang="0">
                        <a:pos x="73" y="1"/>
                      </a:cxn>
                      <a:cxn ang="0">
                        <a:pos x="436"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a:effectLst/>
                </p:spPr>
                <p:txBody>
                  <a:bodyPr wrap="none" anchor="ctr"/>
                  <a:lstStyle/>
                  <a:p>
                    <a:endParaRPr lang="en-US"/>
                  </a:p>
                </p:txBody>
              </p:sp>
              <p:sp>
                <p:nvSpPr>
                  <p:cNvPr id="4144" name="Freeform 48"/>
                  <p:cNvSpPr>
                    <a:spLocks/>
                  </p:cNvSpPr>
                  <p:nvPr/>
                </p:nvSpPr>
                <p:spPr bwMode="ltGray">
                  <a:xfrm>
                    <a:off x="2043" y="241"/>
                    <a:ext cx="20" cy="55"/>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a:effectLst/>
                </p:spPr>
                <p:txBody>
                  <a:bodyPr wrap="none" anchor="ctr"/>
                  <a:lstStyle/>
                  <a:p>
                    <a:endParaRPr lang="en-US"/>
                  </a:p>
                </p:txBody>
              </p:sp>
              <p:sp>
                <p:nvSpPr>
                  <p:cNvPr id="4145" name="Freeform 49"/>
                  <p:cNvSpPr>
                    <a:spLocks/>
                  </p:cNvSpPr>
                  <p:nvPr/>
                </p:nvSpPr>
                <p:spPr bwMode="ltGray">
                  <a:xfrm>
                    <a:off x="2031" y="287"/>
                    <a:ext cx="59" cy="3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a:effectLst/>
                </p:spPr>
                <p:txBody>
                  <a:bodyPr wrap="none" anchor="ctr"/>
                  <a:lstStyle/>
                  <a:p>
                    <a:endParaRPr lang="en-US"/>
                  </a:p>
                </p:txBody>
              </p:sp>
              <p:sp>
                <p:nvSpPr>
                  <p:cNvPr id="4146" name="Freeform 50"/>
                  <p:cNvSpPr>
                    <a:spLocks/>
                  </p:cNvSpPr>
                  <p:nvPr/>
                </p:nvSpPr>
                <p:spPr bwMode="ltGray">
                  <a:xfrm>
                    <a:off x="1968" y="319"/>
                    <a:ext cx="80" cy="72"/>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a:effectLst/>
                </p:spPr>
                <p:txBody>
                  <a:bodyPr wrap="none" anchor="ctr"/>
                  <a:lstStyle/>
                  <a:p>
                    <a:endParaRPr lang="en-US"/>
                  </a:p>
                </p:txBody>
              </p:sp>
              <p:sp>
                <p:nvSpPr>
                  <p:cNvPr id="4147" name="Freeform 51"/>
                  <p:cNvSpPr>
                    <a:spLocks/>
                  </p:cNvSpPr>
                  <p:nvPr/>
                </p:nvSpPr>
                <p:spPr bwMode="ltGray">
                  <a:xfrm>
                    <a:off x="2021" y="340"/>
                    <a:ext cx="6" cy="4"/>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lstStyle/>
                  <a:p>
                    <a:endParaRPr lang="en-US"/>
                  </a:p>
                </p:txBody>
              </p:sp>
              <p:sp>
                <p:nvSpPr>
                  <p:cNvPr id="4148" name="Freeform 52"/>
                  <p:cNvSpPr>
                    <a:spLocks/>
                  </p:cNvSpPr>
                  <p:nvPr/>
                </p:nvSpPr>
                <p:spPr bwMode="ltGray">
                  <a:xfrm>
                    <a:off x="1573" y="389"/>
                    <a:ext cx="347" cy="189"/>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a:effectLst/>
                </p:spPr>
                <p:txBody>
                  <a:bodyPr wrap="none" anchor="ctr"/>
                  <a:lstStyle/>
                  <a:p>
                    <a:endParaRPr lang="en-US"/>
                  </a:p>
                </p:txBody>
              </p:sp>
              <p:sp>
                <p:nvSpPr>
                  <p:cNvPr id="4149" name="Freeform 53"/>
                  <p:cNvSpPr>
                    <a:spLocks/>
                  </p:cNvSpPr>
                  <p:nvPr/>
                </p:nvSpPr>
                <p:spPr bwMode="ltGray">
                  <a:xfrm>
                    <a:off x="1634" y="519"/>
                    <a:ext cx="19" cy="29"/>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a:effectLst/>
                </p:spPr>
                <p:txBody>
                  <a:bodyPr wrap="none" anchor="ctr"/>
                  <a:lstStyle/>
                  <a:p>
                    <a:endParaRPr lang="en-US"/>
                  </a:p>
                </p:txBody>
              </p:sp>
              <p:sp>
                <p:nvSpPr>
                  <p:cNvPr id="4150" name="Freeform 54"/>
                  <p:cNvSpPr>
                    <a:spLocks/>
                  </p:cNvSpPr>
                  <p:nvPr/>
                </p:nvSpPr>
                <p:spPr bwMode="ltGray">
                  <a:xfrm>
                    <a:off x="1900" y="421"/>
                    <a:ext cx="18" cy="24"/>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a:effectLst/>
                </p:spPr>
                <p:txBody>
                  <a:bodyPr wrap="none" anchor="ctr"/>
                  <a:lstStyle/>
                  <a:p>
                    <a:endParaRPr lang="en-US"/>
                  </a:p>
                </p:txBody>
              </p:sp>
              <p:sp>
                <p:nvSpPr>
                  <p:cNvPr id="4151" name="Freeform 55"/>
                  <p:cNvSpPr>
                    <a:spLocks/>
                  </p:cNvSpPr>
                  <p:nvPr/>
                </p:nvSpPr>
                <p:spPr bwMode="ltGray">
                  <a:xfrm>
                    <a:off x="1951" y="409"/>
                    <a:ext cx="9" cy="10"/>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lstStyle/>
                  <a:p>
                    <a:endParaRPr lang="en-US"/>
                  </a:p>
                </p:txBody>
              </p:sp>
              <p:sp>
                <p:nvSpPr>
                  <p:cNvPr id="4152" name="Freeform 56"/>
                  <p:cNvSpPr>
                    <a:spLocks/>
                  </p:cNvSpPr>
                  <p:nvPr/>
                </p:nvSpPr>
                <p:spPr bwMode="ltGray">
                  <a:xfrm>
                    <a:off x="1021" y="314"/>
                    <a:ext cx="433" cy="354"/>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a:effectLst/>
                </p:spPr>
                <p:txBody>
                  <a:bodyPr wrap="none" anchor="ctr"/>
                  <a:lstStyle/>
                  <a:p>
                    <a:endParaRPr lang="en-US"/>
                  </a:p>
                </p:txBody>
              </p:sp>
              <p:sp>
                <p:nvSpPr>
                  <p:cNvPr id="4153" name="Freeform 57"/>
                  <p:cNvSpPr>
                    <a:spLocks/>
                  </p:cNvSpPr>
                  <p:nvPr/>
                </p:nvSpPr>
                <p:spPr bwMode="ltGray">
                  <a:xfrm>
                    <a:off x="1189" y="447"/>
                    <a:ext cx="163" cy="22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a:effectLst/>
                </p:spPr>
                <p:txBody>
                  <a:bodyPr wrap="none" anchor="ctr"/>
                  <a:lstStyle/>
                  <a:p>
                    <a:endParaRPr lang="en-US"/>
                  </a:p>
                </p:txBody>
              </p:sp>
              <p:sp>
                <p:nvSpPr>
                  <p:cNvPr id="4154" name="Freeform 58"/>
                  <p:cNvSpPr>
                    <a:spLocks/>
                  </p:cNvSpPr>
                  <p:nvPr/>
                </p:nvSpPr>
                <p:spPr bwMode="ltGray">
                  <a:xfrm>
                    <a:off x="1476" y="611"/>
                    <a:ext cx="7" cy="12"/>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lstStyle/>
                  <a:p>
                    <a:endParaRPr lang="en-US"/>
                  </a:p>
                </p:txBody>
              </p:sp>
              <p:sp>
                <p:nvSpPr>
                  <p:cNvPr id="4155" name="Freeform 59"/>
                  <p:cNvSpPr>
                    <a:spLocks/>
                  </p:cNvSpPr>
                  <p:nvPr/>
                </p:nvSpPr>
                <p:spPr bwMode="ltGray">
                  <a:xfrm>
                    <a:off x="1467" y="497"/>
                    <a:ext cx="9" cy="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lstStyle/>
                  <a:p>
                    <a:endParaRPr lang="en-US"/>
                  </a:p>
                </p:txBody>
              </p:sp>
              <p:sp>
                <p:nvSpPr>
                  <p:cNvPr id="4156" name="Freeform 60"/>
                  <p:cNvSpPr>
                    <a:spLocks/>
                  </p:cNvSpPr>
                  <p:nvPr/>
                </p:nvSpPr>
                <p:spPr bwMode="ltGray">
                  <a:xfrm>
                    <a:off x="1072" y="357"/>
                    <a:ext cx="25" cy="10"/>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lstStyle/>
                  <a:p>
                    <a:endParaRPr lang="en-US"/>
                  </a:p>
                </p:txBody>
              </p:sp>
              <p:sp>
                <p:nvSpPr>
                  <p:cNvPr id="4157" name="Freeform 61"/>
                  <p:cNvSpPr>
                    <a:spLocks/>
                  </p:cNvSpPr>
                  <p:nvPr/>
                </p:nvSpPr>
                <p:spPr bwMode="ltGray">
                  <a:xfrm>
                    <a:off x="1374" y="265"/>
                    <a:ext cx="295" cy="233"/>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a:effectLst/>
                </p:spPr>
                <p:txBody>
                  <a:bodyPr wrap="none" anchor="ctr"/>
                  <a:lstStyle/>
                  <a:p>
                    <a:endParaRPr lang="en-US"/>
                  </a:p>
                </p:txBody>
              </p:sp>
              <p:sp>
                <p:nvSpPr>
                  <p:cNvPr id="4158" name="Freeform 62"/>
                  <p:cNvSpPr>
                    <a:spLocks/>
                  </p:cNvSpPr>
                  <p:nvPr/>
                </p:nvSpPr>
                <p:spPr bwMode="ltGray">
                  <a:xfrm>
                    <a:off x="1173" y="247"/>
                    <a:ext cx="591" cy="95"/>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a:effectLst/>
                </p:spPr>
                <p:txBody>
                  <a:bodyPr wrap="none" anchor="ctr"/>
                  <a:lstStyle/>
                  <a:p>
                    <a:endParaRPr lang="en-US"/>
                  </a:p>
                </p:txBody>
              </p:sp>
              <p:sp>
                <p:nvSpPr>
                  <p:cNvPr id="4159" name="Freeform 63"/>
                  <p:cNvSpPr>
                    <a:spLocks/>
                  </p:cNvSpPr>
                  <p:nvPr/>
                </p:nvSpPr>
                <p:spPr bwMode="ltGray">
                  <a:xfrm>
                    <a:off x="1293" y="282"/>
                    <a:ext cx="13" cy="10"/>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lstStyle/>
                  <a:p>
                    <a:endParaRPr lang="en-US"/>
                  </a:p>
                </p:txBody>
              </p:sp>
              <p:sp>
                <p:nvSpPr>
                  <p:cNvPr id="4160" name="Freeform 64"/>
                  <p:cNvSpPr>
                    <a:spLocks/>
                  </p:cNvSpPr>
                  <p:nvPr/>
                </p:nvSpPr>
                <p:spPr bwMode="ltGray">
                  <a:xfrm>
                    <a:off x="1278" y="296"/>
                    <a:ext cx="19" cy="11"/>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lstStyle/>
                  <a:p>
                    <a:endParaRPr lang="en-US"/>
                  </a:p>
                </p:txBody>
              </p:sp>
              <p:sp>
                <p:nvSpPr>
                  <p:cNvPr id="4161" name="Freeform 65"/>
                  <p:cNvSpPr>
                    <a:spLocks/>
                  </p:cNvSpPr>
                  <p:nvPr/>
                </p:nvSpPr>
                <p:spPr bwMode="ltGray">
                  <a:xfrm>
                    <a:off x="1340" y="337"/>
                    <a:ext cx="32" cy="6"/>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lstStyle/>
                  <a:p>
                    <a:endParaRPr lang="en-US"/>
                  </a:p>
                </p:txBody>
              </p:sp>
              <p:sp>
                <p:nvSpPr>
                  <p:cNvPr id="4162" name="Freeform 66"/>
                  <p:cNvSpPr>
                    <a:spLocks/>
                  </p:cNvSpPr>
                  <p:nvPr/>
                </p:nvSpPr>
                <p:spPr bwMode="ltGray">
                  <a:xfrm>
                    <a:off x="1395" y="336"/>
                    <a:ext cx="18" cy="15"/>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lstStyle/>
                  <a:p>
                    <a:endParaRPr lang="en-US"/>
                  </a:p>
                </p:txBody>
              </p:sp>
              <p:sp>
                <p:nvSpPr>
                  <p:cNvPr id="4163" name="Freeform 67"/>
                  <p:cNvSpPr>
                    <a:spLocks/>
                  </p:cNvSpPr>
                  <p:nvPr/>
                </p:nvSpPr>
                <p:spPr bwMode="ltGray">
                  <a:xfrm>
                    <a:off x="1248" y="295"/>
                    <a:ext cx="14" cy="10"/>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lstStyle/>
                  <a:p>
                    <a:endParaRPr lang="en-US"/>
                  </a:p>
                </p:txBody>
              </p:sp>
            </p:grpSp>
            <p:grpSp>
              <p:nvGrpSpPr>
                <p:cNvPr id="4164" name="Group 68"/>
                <p:cNvGrpSpPr>
                  <a:grpSpLocks/>
                </p:cNvGrpSpPr>
                <p:nvPr/>
              </p:nvGrpSpPr>
              <p:grpSpPr bwMode="auto">
                <a:xfrm>
                  <a:off x="3709" y="240"/>
                  <a:ext cx="1139" cy="429"/>
                  <a:chOff x="3709" y="240"/>
                  <a:chExt cx="1139" cy="429"/>
                </a:xfrm>
              </p:grpSpPr>
              <p:sp>
                <p:nvSpPr>
                  <p:cNvPr id="4165" name="Freeform 69"/>
                  <p:cNvSpPr>
                    <a:spLocks/>
                  </p:cNvSpPr>
                  <p:nvPr/>
                </p:nvSpPr>
                <p:spPr bwMode="ltGray">
                  <a:xfrm>
                    <a:off x="4808" y="616"/>
                    <a:ext cx="13" cy="1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lstStyle/>
                  <a:p>
                    <a:endParaRPr lang="en-US"/>
                  </a:p>
                </p:txBody>
              </p:sp>
              <p:sp>
                <p:nvSpPr>
                  <p:cNvPr id="4166" name="Freeform 70"/>
                  <p:cNvSpPr>
                    <a:spLocks/>
                  </p:cNvSpPr>
                  <p:nvPr/>
                </p:nvSpPr>
                <p:spPr bwMode="ltGray">
                  <a:xfrm>
                    <a:off x="4655" y="629"/>
                    <a:ext cx="11" cy="5"/>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lstStyle/>
                  <a:p>
                    <a:endParaRPr lang="en-US"/>
                  </a:p>
                </p:txBody>
              </p:sp>
              <p:sp>
                <p:nvSpPr>
                  <p:cNvPr id="4167" name="Freeform 71"/>
                  <p:cNvSpPr>
                    <a:spLocks/>
                  </p:cNvSpPr>
                  <p:nvPr/>
                </p:nvSpPr>
                <p:spPr bwMode="ltGray">
                  <a:xfrm>
                    <a:off x="4609" y="635"/>
                    <a:ext cx="28" cy="16"/>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a:effectLst/>
                </p:spPr>
                <p:txBody>
                  <a:bodyPr wrap="none" anchor="ctr"/>
                  <a:lstStyle/>
                  <a:p>
                    <a:endParaRPr lang="en-US"/>
                  </a:p>
                </p:txBody>
              </p:sp>
              <p:sp>
                <p:nvSpPr>
                  <p:cNvPr id="4168" name="Freeform 72"/>
                  <p:cNvSpPr>
                    <a:spLocks/>
                  </p:cNvSpPr>
                  <p:nvPr/>
                </p:nvSpPr>
                <p:spPr bwMode="ltGray">
                  <a:xfrm>
                    <a:off x="4580" y="634"/>
                    <a:ext cx="29" cy="16"/>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a:effectLst/>
                </p:spPr>
                <p:txBody>
                  <a:bodyPr wrap="none" anchor="ctr"/>
                  <a:lstStyle/>
                  <a:p>
                    <a:endParaRPr lang="en-US"/>
                  </a:p>
                </p:txBody>
              </p:sp>
              <p:sp>
                <p:nvSpPr>
                  <p:cNvPr id="4169" name="Freeform 73"/>
                  <p:cNvSpPr>
                    <a:spLocks/>
                  </p:cNvSpPr>
                  <p:nvPr/>
                </p:nvSpPr>
                <p:spPr bwMode="ltGray">
                  <a:xfrm>
                    <a:off x="4423" y="547"/>
                    <a:ext cx="151" cy="93"/>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a:effectLst/>
                </p:spPr>
                <p:txBody>
                  <a:bodyPr wrap="none" anchor="ctr"/>
                  <a:lstStyle/>
                  <a:p>
                    <a:endParaRPr lang="en-US"/>
                  </a:p>
                </p:txBody>
              </p:sp>
              <p:sp>
                <p:nvSpPr>
                  <p:cNvPr id="4170" name="Freeform 74"/>
                  <p:cNvSpPr>
                    <a:spLocks/>
                  </p:cNvSpPr>
                  <p:nvPr/>
                </p:nvSpPr>
                <p:spPr bwMode="ltGray">
                  <a:xfrm>
                    <a:off x="4515" y="541"/>
                    <a:ext cx="67" cy="68"/>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a:effectLst/>
                </p:spPr>
                <p:txBody>
                  <a:bodyPr wrap="none" anchor="ctr"/>
                  <a:lstStyle/>
                  <a:p>
                    <a:endParaRPr lang="en-US"/>
                  </a:p>
                </p:txBody>
              </p:sp>
              <p:sp>
                <p:nvSpPr>
                  <p:cNvPr id="4171" name="Freeform 75"/>
                  <p:cNvSpPr>
                    <a:spLocks/>
                  </p:cNvSpPr>
                  <p:nvPr/>
                </p:nvSpPr>
                <p:spPr bwMode="ltGray">
                  <a:xfrm>
                    <a:off x="4580" y="572"/>
                    <a:ext cx="47" cy="13"/>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a:effectLst/>
                </p:spPr>
                <p:txBody>
                  <a:bodyPr wrap="none" anchor="ctr"/>
                  <a:lstStyle/>
                  <a:p>
                    <a:endParaRPr lang="en-US"/>
                  </a:p>
                </p:txBody>
              </p:sp>
              <p:sp>
                <p:nvSpPr>
                  <p:cNvPr id="4172" name="Freeform 76"/>
                  <p:cNvSpPr>
                    <a:spLocks/>
                  </p:cNvSpPr>
                  <p:nvPr/>
                </p:nvSpPr>
                <p:spPr bwMode="ltGray">
                  <a:xfrm>
                    <a:off x="4578" y="588"/>
                    <a:ext cx="32" cy="3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a:effectLst/>
                </p:spPr>
                <p:txBody>
                  <a:bodyPr wrap="none" anchor="ctr"/>
                  <a:lstStyle/>
                  <a:p>
                    <a:endParaRPr lang="en-US"/>
                  </a:p>
                </p:txBody>
              </p:sp>
              <p:sp>
                <p:nvSpPr>
                  <p:cNvPr id="4173" name="Freeform 77"/>
                  <p:cNvSpPr>
                    <a:spLocks/>
                  </p:cNvSpPr>
                  <p:nvPr/>
                </p:nvSpPr>
                <p:spPr bwMode="ltGray">
                  <a:xfrm>
                    <a:off x="4632" y="569"/>
                    <a:ext cx="16" cy="20"/>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a:effectLst/>
                </p:spPr>
                <p:txBody>
                  <a:bodyPr wrap="none" anchor="ctr"/>
                  <a:lstStyle/>
                  <a:p>
                    <a:endParaRPr lang="en-US"/>
                  </a:p>
                </p:txBody>
              </p:sp>
              <p:sp>
                <p:nvSpPr>
                  <p:cNvPr id="4174" name="Freeform 78"/>
                  <p:cNvSpPr>
                    <a:spLocks/>
                  </p:cNvSpPr>
                  <p:nvPr/>
                </p:nvSpPr>
                <p:spPr bwMode="ltGray">
                  <a:xfrm>
                    <a:off x="4636" y="600"/>
                    <a:ext cx="20" cy="10"/>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a:effectLst/>
                </p:spPr>
                <p:txBody>
                  <a:bodyPr wrap="none" anchor="ctr"/>
                  <a:lstStyle/>
                  <a:p>
                    <a:endParaRPr lang="en-US"/>
                  </a:p>
                </p:txBody>
              </p:sp>
              <p:sp>
                <p:nvSpPr>
                  <p:cNvPr id="4175" name="Freeform 79"/>
                  <p:cNvSpPr>
                    <a:spLocks/>
                  </p:cNvSpPr>
                  <p:nvPr/>
                </p:nvSpPr>
                <p:spPr bwMode="ltGray">
                  <a:xfrm>
                    <a:off x="4657" y="585"/>
                    <a:ext cx="26" cy="17"/>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a:effectLst/>
                </p:spPr>
                <p:txBody>
                  <a:bodyPr wrap="none" anchor="ctr"/>
                  <a:lstStyle/>
                  <a:p>
                    <a:endParaRPr lang="en-US"/>
                  </a:p>
                </p:txBody>
              </p:sp>
              <p:sp>
                <p:nvSpPr>
                  <p:cNvPr id="4176" name="Freeform 80"/>
                  <p:cNvSpPr>
                    <a:spLocks/>
                  </p:cNvSpPr>
                  <p:nvPr/>
                </p:nvSpPr>
                <p:spPr bwMode="ltGray">
                  <a:xfrm>
                    <a:off x="4664" y="593"/>
                    <a:ext cx="122" cy="61"/>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a:effectLst/>
                </p:spPr>
                <p:txBody>
                  <a:bodyPr wrap="none" anchor="ctr"/>
                  <a:lstStyle/>
                  <a:p>
                    <a:endParaRPr lang="en-US"/>
                  </a:p>
                </p:txBody>
              </p:sp>
              <p:sp>
                <p:nvSpPr>
                  <p:cNvPr id="4177" name="Freeform 81"/>
                  <p:cNvSpPr>
                    <a:spLocks/>
                  </p:cNvSpPr>
                  <p:nvPr/>
                </p:nvSpPr>
                <p:spPr bwMode="ltGray">
                  <a:xfrm>
                    <a:off x="4770" y="599"/>
                    <a:ext cx="33" cy="26"/>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a:effectLst/>
                </p:spPr>
                <p:txBody>
                  <a:bodyPr wrap="none" anchor="ctr"/>
                  <a:lstStyle/>
                  <a:p>
                    <a:endParaRPr lang="en-US"/>
                  </a:p>
                </p:txBody>
              </p:sp>
              <p:sp>
                <p:nvSpPr>
                  <p:cNvPr id="4178" name="Freeform 82"/>
                  <p:cNvSpPr>
                    <a:spLocks/>
                  </p:cNvSpPr>
                  <p:nvPr/>
                </p:nvSpPr>
                <p:spPr bwMode="ltGray">
                  <a:xfrm>
                    <a:off x="4840" y="544"/>
                    <a:ext cx="8" cy="6"/>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lstStyle/>
                  <a:p>
                    <a:endParaRPr lang="en-US"/>
                  </a:p>
                </p:txBody>
              </p:sp>
              <p:sp>
                <p:nvSpPr>
                  <p:cNvPr id="4179" name="Freeform 83"/>
                  <p:cNvSpPr>
                    <a:spLocks/>
                  </p:cNvSpPr>
                  <p:nvPr/>
                </p:nvSpPr>
                <p:spPr bwMode="ltGray">
                  <a:xfrm>
                    <a:off x="4747" y="494"/>
                    <a:ext cx="8" cy="5"/>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lstStyle/>
                  <a:p>
                    <a:endParaRPr lang="en-US"/>
                  </a:p>
                </p:txBody>
              </p:sp>
              <p:sp>
                <p:nvSpPr>
                  <p:cNvPr id="4180" name="Freeform 84"/>
                  <p:cNvSpPr>
                    <a:spLocks/>
                  </p:cNvSpPr>
                  <p:nvPr/>
                </p:nvSpPr>
                <p:spPr bwMode="ltGray">
                  <a:xfrm>
                    <a:off x="4676" y="536"/>
                    <a:ext cx="8" cy="5"/>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lstStyle/>
                  <a:p>
                    <a:endParaRPr lang="en-US"/>
                  </a:p>
                </p:txBody>
              </p:sp>
              <p:sp>
                <p:nvSpPr>
                  <p:cNvPr id="4181" name="Freeform 85"/>
                  <p:cNvSpPr>
                    <a:spLocks/>
                  </p:cNvSpPr>
                  <p:nvPr/>
                </p:nvSpPr>
                <p:spPr bwMode="ltGray">
                  <a:xfrm>
                    <a:off x="4598" y="523"/>
                    <a:ext cx="34" cy="27"/>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a:effectLst/>
                </p:spPr>
                <p:txBody>
                  <a:bodyPr wrap="none" anchor="ctr"/>
                  <a:lstStyle/>
                  <a:p>
                    <a:endParaRPr lang="en-US"/>
                  </a:p>
                </p:txBody>
              </p:sp>
              <p:sp>
                <p:nvSpPr>
                  <p:cNvPr id="4182" name="Freeform 86"/>
                  <p:cNvSpPr>
                    <a:spLocks/>
                  </p:cNvSpPr>
                  <p:nvPr/>
                </p:nvSpPr>
                <p:spPr bwMode="ltGray">
                  <a:xfrm>
                    <a:off x="4587" y="466"/>
                    <a:ext cx="40" cy="58"/>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a:effectLst/>
                </p:spPr>
                <p:txBody>
                  <a:bodyPr wrap="none" anchor="ctr"/>
                  <a:lstStyle/>
                  <a:p>
                    <a:endParaRPr lang="en-US"/>
                  </a:p>
                </p:txBody>
              </p:sp>
              <p:sp>
                <p:nvSpPr>
                  <p:cNvPr id="4183" name="Freeform 87"/>
                  <p:cNvSpPr>
                    <a:spLocks/>
                  </p:cNvSpPr>
                  <p:nvPr/>
                </p:nvSpPr>
                <p:spPr bwMode="ltGray">
                  <a:xfrm>
                    <a:off x="4597" y="508"/>
                    <a:ext cx="14" cy="17"/>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a:effectLst/>
                </p:spPr>
                <p:txBody>
                  <a:bodyPr wrap="none" anchor="ctr"/>
                  <a:lstStyle/>
                  <a:p>
                    <a:endParaRPr lang="en-US"/>
                  </a:p>
                </p:txBody>
              </p:sp>
              <p:sp>
                <p:nvSpPr>
                  <p:cNvPr id="4184" name="Freeform 88"/>
                  <p:cNvSpPr>
                    <a:spLocks/>
                  </p:cNvSpPr>
                  <p:nvPr/>
                </p:nvSpPr>
                <p:spPr bwMode="ltGray">
                  <a:xfrm>
                    <a:off x="4569" y="512"/>
                    <a:ext cx="19" cy="17"/>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a:effectLst/>
                </p:spPr>
                <p:txBody>
                  <a:bodyPr wrap="none" anchor="ctr"/>
                  <a:lstStyle/>
                  <a:p>
                    <a:endParaRPr lang="en-US"/>
                  </a:p>
                </p:txBody>
              </p:sp>
              <p:sp>
                <p:nvSpPr>
                  <p:cNvPr id="4185" name="Freeform 89"/>
                  <p:cNvSpPr>
                    <a:spLocks/>
                  </p:cNvSpPr>
                  <p:nvPr/>
                </p:nvSpPr>
                <p:spPr bwMode="ltGray">
                  <a:xfrm>
                    <a:off x="4784" y="275"/>
                    <a:ext cx="18" cy="10"/>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lstStyle/>
                  <a:p>
                    <a:endParaRPr lang="en-US"/>
                  </a:p>
                </p:txBody>
              </p:sp>
              <p:sp>
                <p:nvSpPr>
                  <p:cNvPr id="4186" name="Freeform 90"/>
                  <p:cNvSpPr>
                    <a:spLocks/>
                  </p:cNvSpPr>
                  <p:nvPr/>
                </p:nvSpPr>
                <p:spPr bwMode="ltGray">
                  <a:xfrm>
                    <a:off x="4293" y="246"/>
                    <a:ext cx="438" cy="152"/>
                  </a:xfrm>
                  <a:custGeom>
                    <a:avLst/>
                    <a:gdLst/>
                    <a:ahLst/>
                    <a:cxnLst>
                      <a:cxn ang="0">
                        <a:pos x="73" y="1"/>
                      </a:cxn>
                      <a:cxn ang="0">
                        <a:pos x="438"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8" h="152">
                        <a:moveTo>
                          <a:pt x="73" y="1"/>
                        </a:moveTo>
                        <a:lnTo>
                          <a:pt x="438" y="0"/>
                        </a:lnTo>
                        <a:cubicBezTo>
                          <a:pt x="432"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a:effectLst/>
                </p:spPr>
                <p:txBody>
                  <a:bodyPr wrap="none" anchor="ctr"/>
                  <a:lstStyle/>
                  <a:p>
                    <a:endParaRPr lang="en-US"/>
                  </a:p>
                </p:txBody>
              </p:sp>
              <p:sp>
                <p:nvSpPr>
                  <p:cNvPr id="4187" name="Freeform 91"/>
                  <p:cNvSpPr>
                    <a:spLocks/>
                  </p:cNvSpPr>
                  <p:nvPr/>
                </p:nvSpPr>
                <p:spPr bwMode="ltGray">
                  <a:xfrm>
                    <a:off x="4731" y="240"/>
                    <a:ext cx="20" cy="55"/>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a:effectLst/>
                </p:spPr>
                <p:txBody>
                  <a:bodyPr wrap="none" anchor="ctr"/>
                  <a:lstStyle/>
                  <a:p>
                    <a:endParaRPr lang="en-US"/>
                  </a:p>
                </p:txBody>
              </p:sp>
              <p:sp>
                <p:nvSpPr>
                  <p:cNvPr id="4188" name="Freeform 92"/>
                  <p:cNvSpPr>
                    <a:spLocks/>
                  </p:cNvSpPr>
                  <p:nvPr/>
                </p:nvSpPr>
                <p:spPr bwMode="ltGray">
                  <a:xfrm>
                    <a:off x="4719" y="287"/>
                    <a:ext cx="59" cy="3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a:effectLst/>
                </p:spPr>
                <p:txBody>
                  <a:bodyPr wrap="none" anchor="ctr"/>
                  <a:lstStyle/>
                  <a:p>
                    <a:endParaRPr lang="en-US"/>
                  </a:p>
                </p:txBody>
              </p:sp>
              <p:sp>
                <p:nvSpPr>
                  <p:cNvPr id="4189" name="Freeform 93"/>
                  <p:cNvSpPr>
                    <a:spLocks/>
                  </p:cNvSpPr>
                  <p:nvPr/>
                </p:nvSpPr>
                <p:spPr bwMode="ltGray">
                  <a:xfrm>
                    <a:off x="4656" y="319"/>
                    <a:ext cx="80" cy="72"/>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a:effectLst/>
                </p:spPr>
                <p:txBody>
                  <a:bodyPr wrap="none" anchor="ctr"/>
                  <a:lstStyle/>
                  <a:p>
                    <a:endParaRPr lang="en-US"/>
                  </a:p>
                </p:txBody>
              </p:sp>
              <p:sp>
                <p:nvSpPr>
                  <p:cNvPr id="4190" name="Freeform 94"/>
                  <p:cNvSpPr>
                    <a:spLocks/>
                  </p:cNvSpPr>
                  <p:nvPr/>
                </p:nvSpPr>
                <p:spPr bwMode="ltGray">
                  <a:xfrm>
                    <a:off x="4709" y="340"/>
                    <a:ext cx="6" cy="4"/>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lstStyle/>
                  <a:p>
                    <a:endParaRPr lang="en-US"/>
                  </a:p>
                </p:txBody>
              </p:sp>
              <p:sp>
                <p:nvSpPr>
                  <p:cNvPr id="4191" name="Freeform 95"/>
                  <p:cNvSpPr>
                    <a:spLocks/>
                  </p:cNvSpPr>
                  <p:nvPr/>
                </p:nvSpPr>
                <p:spPr bwMode="ltGray">
                  <a:xfrm>
                    <a:off x="4261" y="389"/>
                    <a:ext cx="347" cy="189"/>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a:effectLst/>
                </p:spPr>
                <p:txBody>
                  <a:bodyPr wrap="none" anchor="ctr"/>
                  <a:lstStyle/>
                  <a:p>
                    <a:endParaRPr lang="en-US"/>
                  </a:p>
                </p:txBody>
              </p:sp>
              <p:sp>
                <p:nvSpPr>
                  <p:cNvPr id="4192" name="Freeform 96"/>
                  <p:cNvSpPr>
                    <a:spLocks/>
                  </p:cNvSpPr>
                  <p:nvPr/>
                </p:nvSpPr>
                <p:spPr bwMode="ltGray">
                  <a:xfrm>
                    <a:off x="4322" y="519"/>
                    <a:ext cx="19" cy="29"/>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a:effectLst/>
                </p:spPr>
                <p:txBody>
                  <a:bodyPr wrap="none" anchor="ctr"/>
                  <a:lstStyle/>
                  <a:p>
                    <a:endParaRPr lang="en-US"/>
                  </a:p>
                </p:txBody>
              </p:sp>
              <p:sp>
                <p:nvSpPr>
                  <p:cNvPr id="4193" name="Freeform 97"/>
                  <p:cNvSpPr>
                    <a:spLocks/>
                  </p:cNvSpPr>
                  <p:nvPr/>
                </p:nvSpPr>
                <p:spPr bwMode="ltGray">
                  <a:xfrm>
                    <a:off x="4588" y="421"/>
                    <a:ext cx="18" cy="24"/>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a:effectLst/>
                </p:spPr>
                <p:txBody>
                  <a:bodyPr wrap="none" anchor="ctr"/>
                  <a:lstStyle/>
                  <a:p>
                    <a:endParaRPr lang="en-US"/>
                  </a:p>
                </p:txBody>
              </p:sp>
              <p:sp>
                <p:nvSpPr>
                  <p:cNvPr id="4194" name="Freeform 98"/>
                  <p:cNvSpPr>
                    <a:spLocks/>
                  </p:cNvSpPr>
                  <p:nvPr/>
                </p:nvSpPr>
                <p:spPr bwMode="ltGray">
                  <a:xfrm>
                    <a:off x="4639" y="409"/>
                    <a:ext cx="9" cy="10"/>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lstStyle/>
                  <a:p>
                    <a:endParaRPr lang="en-US"/>
                  </a:p>
                </p:txBody>
              </p:sp>
              <p:sp>
                <p:nvSpPr>
                  <p:cNvPr id="4195" name="Freeform 99"/>
                  <p:cNvSpPr>
                    <a:spLocks/>
                  </p:cNvSpPr>
                  <p:nvPr/>
                </p:nvSpPr>
                <p:spPr bwMode="ltGray">
                  <a:xfrm>
                    <a:off x="3709" y="315"/>
                    <a:ext cx="433" cy="354"/>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a:effectLst/>
                </p:spPr>
                <p:txBody>
                  <a:bodyPr wrap="none" anchor="ctr"/>
                  <a:lstStyle/>
                  <a:p>
                    <a:endParaRPr lang="en-US"/>
                  </a:p>
                </p:txBody>
              </p:sp>
              <p:sp>
                <p:nvSpPr>
                  <p:cNvPr id="4196" name="Freeform 100"/>
                  <p:cNvSpPr>
                    <a:spLocks/>
                  </p:cNvSpPr>
                  <p:nvPr/>
                </p:nvSpPr>
                <p:spPr bwMode="ltGray">
                  <a:xfrm>
                    <a:off x="3877" y="448"/>
                    <a:ext cx="163" cy="22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a:effectLst/>
                </p:spPr>
                <p:txBody>
                  <a:bodyPr wrap="none" anchor="ctr"/>
                  <a:lstStyle/>
                  <a:p>
                    <a:endParaRPr lang="en-US"/>
                  </a:p>
                </p:txBody>
              </p:sp>
              <p:sp>
                <p:nvSpPr>
                  <p:cNvPr id="4197" name="Freeform 101"/>
                  <p:cNvSpPr>
                    <a:spLocks/>
                  </p:cNvSpPr>
                  <p:nvPr/>
                </p:nvSpPr>
                <p:spPr bwMode="ltGray">
                  <a:xfrm>
                    <a:off x="4164" y="611"/>
                    <a:ext cx="7" cy="12"/>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lstStyle/>
                  <a:p>
                    <a:endParaRPr lang="en-US"/>
                  </a:p>
                </p:txBody>
              </p:sp>
              <p:sp>
                <p:nvSpPr>
                  <p:cNvPr id="4198" name="Freeform 102"/>
                  <p:cNvSpPr>
                    <a:spLocks/>
                  </p:cNvSpPr>
                  <p:nvPr/>
                </p:nvSpPr>
                <p:spPr bwMode="ltGray">
                  <a:xfrm>
                    <a:off x="4155" y="497"/>
                    <a:ext cx="9" cy="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lstStyle/>
                  <a:p>
                    <a:endParaRPr lang="en-US"/>
                  </a:p>
                </p:txBody>
              </p:sp>
              <p:sp>
                <p:nvSpPr>
                  <p:cNvPr id="4199" name="Freeform 103"/>
                  <p:cNvSpPr>
                    <a:spLocks/>
                  </p:cNvSpPr>
                  <p:nvPr/>
                </p:nvSpPr>
                <p:spPr bwMode="ltGray">
                  <a:xfrm>
                    <a:off x="3760" y="357"/>
                    <a:ext cx="25" cy="10"/>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lstStyle/>
                  <a:p>
                    <a:endParaRPr lang="en-US"/>
                  </a:p>
                </p:txBody>
              </p:sp>
              <p:sp>
                <p:nvSpPr>
                  <p:cNvPr id="4200" name="Freeform 104"/>
                  <p:cNvSpPr>
                    <a:spLocks/>
                  </p:cNvSpPr>
                  <p:nvPr/>
                </p:nvSpPr>
                <p:spPr bwMode="ltGray">
                  <a:xfrm>
                    <a:off x="4062" y="265"/>
                    <a:ext cx="295" cy="233"/>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a:effectLst/>
                </p:spPr>
                <p:txBody>
                  <a:bodyPr wrap="none" anchor="ctr"/>
                  <a:lstStyle/>
                  <a:p>
                    <a:endParaRPr lang="en-US"/>
                  </a:p>
                </p:txBody>
              </p:sp>
              <p:sp>
                <p:nvSpPr>
                  <p:cNvPr id="4201" name="Freeform 105"/>
                  <p:cNvSpPr>
                    <a:spLocks/>
                  </p:cNvSpPr>
                  <p:nvPr/>
                </p:nvSpPr>
                <p:spPr bwMode="ltGray">
                  <a:xfrm>
                    <a:off x="3861" y="247"/>
                    <a:ext cx="591" cy="95"/>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a:effectLst/>
                </p:spPr>
                <p:txBody>
                  <a:bodyPr wrap="none" anchor="ctr"/>
                  <a:lstStyle/>
                  <a:p>
                    <a:endParaRPr lang="en-US"/>
                  </a:p>
                </p:txBody>
              </p:sp>
              <p:sp>
                <p:nvSpPr>
                  <p:cNvPr id="4202" name="Freeform 106"/>
                  <p:cNvSpPr>
                    <a:spLocks/>
                  </p:cNvSpPr>
                  <p:nvPr/>
                </p:nvSpPr>
                <p:spPr bwMode="ltGray">
                  <a:xfrm>
                    <a:off x="3981" y="282"/>
                    <a:ext cx="13" cy="10"/>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lstStyle/>
                  <a:p>
                    <a:endParaRPr lang="en-US"/>
                  </a:p>
                </p:txBody>
              </p:sp>
              <p:sp>
                <p:nvSpPr>
                  <p:cNvPr id="4203" name="Freeform 107"/>
                  <p:cNvSpPr>
                    <a:spLocks/>
                  </p:cNvSpPr>
                  <p:nvPr/>
                </p:nvSpPr>
                <p:spPr bwMode="ltGray">
                  <a:xfrm>
                    <a:off x="3966" y="296"/>
                    <a:ext cx="19" cy="11"/>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lstStyle/>
                  <a:p>
                    <a:endParaRPr lang="en-US"/>
                  </a:p>
                </p:txBody>
              </p:sp>
              <p:sp>
                <p:nvSpPr>
                  <p:cNvPr id="4204" name="Freeform 108"/>
                  <p:cNvSpPr>
                    <a:spLocks/>
                  </p:cNvSpPr>
                  <p:nvPr/>
                </p:nvSpPr>
                <p:spPr bwMode="ltGray">
                  <a:xfrm>
                    <a:off x="4028" y="337"/>
                    <a:ext cx="32" cy="6"/>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lstStyle/>
                  <a:p>
                    <a:endParaRPr lang="en-US"/>
                  </a:p>
                </p:txBody>
              </p:sp>
              <p:sp>
                <p:nvSpPr>
                  <p:cNvPr id="4205" name="Freeform 109"/>
                  <p:cNvSpPr>
                    <a:spLocks/>
                  </p:cNvSpPr>
                  <p:nvPr/>
                </p:nvSpPr>
                <p:spPr bwMode="ltGray">
                  <a:xfrm>
                    <a:off x="4083" y="336"/>
                    <a:ext cx="18" cy="15"/>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lstStyle/>
                  <a:p>
                    <a:endParaRPr lang="en-US"/>
                  </a:p>
                </p:txBody>
              </p:sp>
              <p:sp>
                <p:nvSpPr>
                  <p:cNvPr id="4206" name="Freeform 110"/>
                  <p:cNvSpPr>
                    <a:spLocks/>
                  </p:cNvSpPr>
                  <p:nvPr/>
                </p:nvSpPr>
                <p:spPr bwMode="ltGray">
                  <a:xfrm>
                    <a:off x="3936" y="295"/>
                    <a:ext cx="14" cy="10"/>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lstStyle/>
                  <a:p>
                    <a:endParaRPr lang="en-US"/>
                  </a:p>
                </p:txBody>
              </p:sp>
            </p:grpSp>
          </p:grpSp>
          <p:grpSp>
            <p:nvGrpSpPr>
              <p:cNvPr id="4207" name="Group 111"/>
              <p:cNvGrpSpPr>
                <a:grpSpLocks/>
              </p:cNvGrpSpPr>
              <p:nvPr/>
            </p:nvGrpSpPr>
            <p:grpSpPr bwMode="auto">
              <a:xfrm>
                <a:off x="798" y="111"/>
                <a:ext cx="4702" cy="418"/>
                <a:chOff x="798" y="255"/>
                <a:chExt cx="4702" cy="418"/>
              </a:xfrm>
            </p:grpSpPr>
            <p:sp>
              <p:nvSpPr>
                <p:cNvPr id="4208" name="Line 112"/>
                <p:cNvSpPr>
                  <a:spLocks noChangeShapeType="1"/>
                </p:cNvSpPr>
                <p:nvPr/>
              </p:nvSpPr>
              <p:spPr bwMode="white">
                <a:xfrm>
                  <a:off x="798" y="476"/>
                  <a:ext cx="4702" cy="0"/>
                </a:xfrm>
                <a:prstGeom prst="line">
                  <a:avLst/>
                </a:prstGeom>
                <a:noFill/>
                <a:ln w="9525">
                  <a:solidFill>
                    <a:schemeClr val="folHlink"/>
                  </a:solidFill>
                  <a:round/>
                  <a:headEnd/>
                  <a:tailEnd/>
                </a:ln>
                <a:effectLst/>
              </p:spPr>
              <p:txBody>
                <a:bodyPr wrap="none" anchor="ctr"/>
                <a:lstStyle/>
                <a:p>
                  <a:endParaRPr lang="en-US"/>
                </a:p>
              </p:txBody>
            </p:sp>
            <p:sp>
              <p:nvSpPr>
                <p:cNvPr id="4209" name="Line 113"/>
                <p:cNvSpPr>
                  <a:spLocks noChangeShapeType="1"/>
                </p:cNvSpPr>
                <p:nvPr/>
              </p:nvSpPr>
              <p:spPr bwMode="white">
                <a:xfrm>
                  <a:off x="1026" y="255"/>
                  <a:ext cx="0" cy="418"/>
                </a:xfrm>
                <a:prstGeom prst="line">
                  <a:avLst/>
                </a:prstGeom>
                <a:noFill/>
                <a:ln w="9525">
                  <a:solidFill>
                    <a:schemeClr val="folHlink"/>
                  </a:solidFill>
                  <a:round/>
                  <a:headEnd/>
                  <a:tailEnd/>
                </a:ln>
                <a:effectLst/>
              </p:spPr>
              <p:txBody>
                <a:bodyPr wrap="none" anchor="ctr"/>
                <a:lstStyle/>
                <a:p>
                  <a:endParaRPr lang="en-US"/>
                </a:p>
              </p:txBody>
            </p:sp>
            <p:sp>
              <p:nvSpPr>
                <p:cNvPr id="4210" name="Line 114"/>
                <p:cNvSpPr>
                  <a:spLocks noChangeShapeType="1"/>
                </p:cNvSpPr>
                <p:nvPr/>
              </p:nvSpPr>
              <p:spPr bwMode="white">
                <a:xfrm>
                  <a:off x="1254" y="255"/>
                  <a:ext cx="0" cy="418"/>
                </a:xfrm>
                <a:prstGeom prst="line">
                  <a:avLst/>
                </a:prstGeom>
                <a:noFill/>
                <a:ln w="9525">
                  <a:solidFill>
                    <a:schemeClr val="folHlink"/>
                  </a:solidFill>
                  <a:round/>
                  <a:headEnd/>
                  <a:tailEnd/>
                </a:ln>
                <a:effectLst/>
              </p:spPr>
              <p:txBody>
                <a:bodyPr wrap="none" anchor="ctr"/>
                <a:lstStyle/>
                <a:p>
                  <a:endParaRPr lang="en-US"/>
                </a:p>
              </p:txBody>
            </p:sp>
            <p:sp>
              <p:nvSpPr>
                <p:cNvPr id="4211" name="Line 115"/>
                <p:cNvSpPr>
                  <a:spLocks noChangeShapeType="1"/>
                </p:cNvSpPr>
                <p:nvPr/>
              </p:nvSpPr>
              <p:spPr bwMode="white">
                <a:xfrm>
                  <a:off x="1482" y="255"/>
                  <a:ext cx="0" cy="418"/>
                </a:xfrm>
                <a:prstGeom prst="line">
                  <a:avLst/>
                </a:prstGeom>
                <a:noFill/>
                <a:ln w="9525">
                  <a:solidFill>
                    <a:schemeClr val="folHlink"/>
                  </a:solidFill>
                  <a:round/>
                  <a:headEnd/>
                  <a:tailEnd/>
                </a:ln>
                <a:effectLst/>
              </p:spPr>
              <p:txBody>
                <a:bodyPr wrap="none" anchor="ctr"/>
                <a:lstStyle/>
                <a:p>
                  <a:endParaRPr lang="en-US"/>
                </a:p>
              </p:txBody>
            </p:sp>
            <p:sp>
              <p:nvSpPr>
                <p:cNvPr id="4212" name="Line 116"/>
                <p:cNvSpPr>
                  <a:spLocks noChangeShapeType="1"/>
                </p:cNvSpPr>
                <p:nvPr/>
              </p:nvSpPr>
              <p:spPr bwMode="white">
                <a:xfrm>
                  <a:off x="1710" y="255"/>
                  <a:ext cx="0" cy="418"/>
                </a:xfrm>
                <a:prstGeom prst="line">
                  <a:avLst/>
                </a:prstGeom>
                <a:noFill/>
                <a:ln w="9525">
                  <a:solidFill>
                    <a:schemeClr val="folHlink"/>
                  </a:solidFill>
                  <a:round/>
                  <a:headEnd/>
                  <a:tailEnd/>
                </a:ln>
                <a:effectLst/>
              </p:spPr>
              <p:txBody>
                <a:bodyPr wrap="none" anchor="ctr"/>
                <a:lstStyle/>
                <a:p>
                  <a:endParaRPr lang="en-US"/>
                </a:p>
              </p:txBody>
            </p:sp>
            <p:sp>
              <p:nvSpPr>
                <p:cNvPr id="4213" name="Line 117"/>
                <p:cNvSpPr>
                  <a:spLocks noChangeShapeType="1"/>
                </p:cNvSpPr>
                <p:nvPr/>
              </p:nvSpPr>
              <p:spPr bwMode="white">
                <a:xfrm>
                  <a:off x="1938" y="255"/>
                  <a:ext cx="0" cy="418"/>
                </a:xfrm>
                <a:prstGeom prst="line">
                  <a:avLst/>
                </a:prstGeom>
                <a:noFill/>
                <a:ln w="9525">
                  <a:solidFill>
                    <a:schemeClr val="folHlink"/>
                  </a:solidFill>
                  <a:round/>
                  <a:headEnd/>
                  <a:tailEnd/>
                </a:ln>
                <a:effectLst/>
              </p:spPr>
              <p:txBody>
                <a:bodyPr wrap="none" anchor="ctr"/>
                <a:lstStyle/>
                <a:p>
                  <a:endParaRPr lang="en-US"/>
                </a:p>
              </p:txBody>
            </p:sp>
            <p:sp>
              <p:nvSpPr>
                <p:cNvPr id="4214" name="Line 118"/>
                <p:cNvSpPr>
                  <a:spLocks noChangeShapeType="1"/>
                </p:cNvSpPr>
                <p:nvPr/>
              </p:nvSpPr>
              <p:spPr bwMode="white">
                <a:xfrm>
                  <a:off x="2166" y="255"/>
                  <a:ext cx="0" cy="418"/>
                </a:xfrm>
                <a:prstGeom prst="line">
                  <a:avLst/>
                </a:prstGeom>
                <a:noFill/>
                <a:ln w="9525">
                  <a:solidFill>
                    <a:schemeClr val="folHlink"/>
                  </a:solidFill>
                  <a:round/>
                  <a:headEnd/>
                  <a:tailEnd/>
                </a:ln>
                <a:effectLst/>
              </p:spPr>
              <p:txBody>
                <a:bodyPr wrap="none" anchor="ctr"/>
                <a:lstStyle/>
                <a:p>
                  <a:endParaRPr lang="en-US"/>
                </a:p>
              </p:txBody>
            </p:sp>
            <p:sp>
              <p:nvSpPr>
                <p:cNvPr id="4215" name="Line 119"/>
                <p:cNvSpPr>
                  <a:spLocks noChangeShapeType="1"/>
                </p:cNvSpPr>
                <p:nvPr/>
              </p:nvSpPr>
              <p:spPr bwMode="white">
                <a:xfrm>
                  <a:off x="2394" y="255"/>
                  <a:ext cx="0" cy="418"/>
                </a:xfrm>
                <a:prstGeom prst="line">
                  <a:avLst/>
                </a:prstGeom>
                <a:noFill/>
                <a:ln w="9525">
                  <a:solidFill>
                    <a:schemeClr val="folHlink"/>
                  </a:solidFill>
                  <a:round/>
                  <a:headEnd/>
                  <a:tailEnd/>
                </a:ln>
                <a:effectLst/>
              </p:spPr>
              <p:txBody>
                <a:bodyPr wrap="none" anchor="ctr"/>
                <a:lstStyle/>
                <a:p>
                  <a:endParaRPr lang="en-US"/>
                </a:p>
              </p:txBody>
            </p:sp>
            <p:sp>
              <p:nvSpPr>
                <p:cNvPr id="4216" name="Line 120"/>
                <p:cNvSpPr>
                  <a:spLocks noChangeShapeType="1"/>
                </p:cNvSpPr>
                <p:nvPr/>
              </p:nvSpPr>
              <p:spPr bwMode="white">
                <a:xfrm>
                  <a:off x="2622" y="255"/>
                  <a:ext cx="0" cy="418"/>
                </a:xfrm>
                <a:prstGeom prst="line">
                  <a:avLst/>
                </a:prstGeom>
                <a:noFill/>
                <a:ln w="9525">
                  <a:solidFill>
                    <a:schemeClr val="folHlink"/>
                  </a:solidFill>
                  <a:round/>
                  <a:headEnd/>
                  <a:tailEnd/>
                </a:ln>
                <a:effectLst/>
              </p:spPr>
              <p:txBody>
                <a:bodyPr wrap="none" anchor="ctr"/>
                <a:lstStyle/>
                <a:p>
                  <a:endParaRPr lang="en-US"/>
                </a:p>
              </p:txBody>
            </p:sp>
            <p:sp>
              <p:nvSpPr>
                <p:cNvPr id="4217" name="Line 121"/>
                <p:cNvSpPr>
                  <a:spLocks noChangeShapeType="1"/>
                </p:cNvSpPr>
                <p:nvPr/>
              </p:nvSpPr>
              <p:spPr bwMode="white">
                <a:xfrm>
                  <a:off x="2850" y="255"/>
                  <a:ext cx="0" cy="418"/>
                </a:xfrm>
                <a:prstGeom prst="line">
                  <a:avLst/>
                </a:prstGeom>
                <a:noFill/>
                <a:ln w="9525">
                  <a:solidFill>
                    <a:schemeClr val="folHlink"/>
                  </a:solidFill>
                  <a:round/>
                  <a:headEnd/>
                  <a:tailEnd/>
                </a:ln>
                <a:effectLst/>
              </p:spPr>
              <p:txBody>
                <a:bodyPr wrap="none" anchor="ctr"/>
                <a:lstStyle/>
                <a:p>
                  <a:endParaRPr lang="en-US"/>
                </a:p>
              </p:txBody>
            </p:sp>
            <p:sp>
              <p:nvSpPr>
                <p:cNvPr id="4218" name="Line 122"/>
                <p:cNvSpPr>
                  <a:spLocks noChangeShapeType="1"/>
                </p:cNvSpPr>
                <p:nvPr/>
              </p:nvSpPr>
              <p:spPr bwMode="white">
                <a:xfrm>
                  <a:off x="3078" y="255"/>
                  <a:ext cx="0" cy="418"/>
                </a:xfrm>
                <a:prstGeom prst="line">
                  <a:avLst/>
                </a:prstGeom>
                <a:noFill/>
                <a:ln w="9525">
                  <a:solidFill>
                    <a:schemeClr val="folHlink"/>
                  </a:solidFill>
                  <a:round/>
                  <a:headEnd/>
                  <a:tailEnd/>
                </a:ln>
                <a:effectLst/>
              </p:spPr>
              <p:txBody>
                <a:bodyPr wrap="none" anchor="ctr"/>
                <a:lstStyle/>
                <a:p>
                  <a:endParaRPr lang="en-US"/>
                </a:p>
              </p:txBody>
            </p:sp>
            <p:sp>
              <p:nvSpPr>
                <p:cNvPr id="4219" name="Line 123"/>
                <p:cNvSpPr>
                  <a:spLocks noChangeShapeType="1"/>
                </p:cNvSpPr>
                <p:nvPr/>
              </p:nvSpPr>
              <p:spPr bwMode="white">
                <a:xfrm>
                  <a:off x="3306" y="255"/>
                  <a:ext cx="0" cy="418"/>
                </a:xfrm>
                <a:prstGeom prst="line">
                  <a:avLst/>
                </a:prstGeom>
                <a:noFill/>
                <a:ln w="9525">
                  <a:solidFill>
                    <a:schemeClr val="folHlink"/>
                  </a:solidFill>
                  <a:round/>
                  <a:headEnd/>
                  <a:tailEnd/>
                </a:ln>
                <a:effectLst/>
              </p:spPr>
              <p:txBody>
                <a:bodyPr wrap="none" anchor="ctr"/>
                <a:lstStyle/>
                <a:p>
                  <a:endParaRPr lang="en-US"/>
                </a:p>
              </p:txBody>
            </p:sp>
            <p:sp>
              <p:nvSpPr>
                <p:cNvPr id="4220" name="Line 124"/>
                <p:cNvSpPr>
                  <a:spLocks noChangeShapeType="1"/>
                </p:cNvSpPr>
                <p:nvPr/>
              </p:nvSpPr>
              <p:spPr bwMode="white">
                <a:xfrm>
                  <a:off x="3534" y="255"/>
                  <a:ext cx="0" cy="418"/>
                </a:xfrm>
                <a:prstGeom prst="line">
                  <a:avLst/>
                </a:prstGeom>
                <a:noFill/>
                <a:ln w="9525">
                  <a:solidFill>
                    <a:schemeClr val="folHlink"/>
                  </a:solidFill>
                  <a:round/>
                  <a:headEnd/>
                  <a:tailEnd/>
                </a:ln>
                <a:effectLst/>
              </p:spPr>
              <p:txBody>
                <a:bodyPr wrap="none" anchor="ctr"/>
                <a:lstStyle/>
                <a:p>
                  <a:endParaRPr lang="en-US"/>
                </a:p>
              </p:txBody>
            </p:sp>
            <p:sp>
              <p:nvSpPr>
                <p:cNvPr id="4221" name="Line 125"/>
                <p:cNvSpPr>
                  <a:spLocks noChangeShapeType="1"/>
                </p:cNvSpPr>
                <p:nvPr/>
              </p:nvSpPr>
              <p:spPr bwMode="white">
                <a:xfrm>
                  <a:off x="3762" y="255"/>
                  <a:ext cx="0" cy="418"/>
                </a:xfrm>
                <a:prstGeom prst="line">
                  <a:avLst/>
                </a:prstGeom>
                <a:noFill/>
                <a:ln w="9525">
                  <a:solidFill>
                    <a:schemeClr val="folHlink"/>
                  </a:solidFill>
                  <a:round/>
                  <a:headEnd/>
                  <a:tailEnd/>
                </a:ln>
                <a:effectLst/>
              </p:spPr>
              <p:txBody>
                <a:bodyPr wrap="none" anchor="ctr"/>
                <a:lstStyle/>
                <a:p>
                  <a:endParaRPr lang="en-US"/>
                </a:p>
              </p:txBody>
            </p:sp>
            <p:sp>
              <p:nvSpPr>
                <p:cNvPr id="4222" name="Line 126"/>
                <p:cNvSpPr>
                  <a:spLocks noChangeShapeType="1"/>
                </p:cNvSpPr>
                <p:nvPr/>
              </p:nvSpPr>
              <p:spPr bwMode="white">
                <a:xfrm>
                  <a:off x="3990" y="255"/>
                  <a:ext cx="0" cy="418"/>
                </a:xfrm>
                <a:prstGeom prst="line">
                  <a:avLst/>
                </a:prstGeom>
                <a:noFill/>
                <a:ln w="9525">
                  <a:solidFill>
                    <a:schemeClr val="folHlink"/>
                  </a:solidFill>
                  <a:round/>
                  <a:headEnd/>
                  <a:tailEnd/>
                </a:ln>
                <a:effectLst/>
              </p:spPr>
              <p:txBody>
                <a:bodyPr wrap="none" anchor="ctr"/>
                <a:lstStyle/>
                <a:p>
                  <a:endParaRPr lang="en-US"/>
                </a:p>
              </p:txBody>
            </p:sp>
            <p:sp>
              <p:nvSpPr>
                <p:cNvPr id="4223" name="Line 127"/>
                <p:cNvSpPr>
                  <a:spLocks noChangeShapeType="1"/>
                </p:cNvSpPr>
                <p:nvPr/>
              </p:nvSpPr>
              <p:spPr bwMode="white">
                <a:xfrm>
                  <a:off x="4218" y="255"/>
                  <a:ext cx="0" cy="418"/>
                </a:xfrm>
                <a:prstGeom prst="line">
                  <a:avLst/>
                </a:prstGeom>
                <a:noFill/>
                <a:ln w="9525">
                  <a:solidFill>
                    <a:schemeClr val="folHlink"/>
                  </a:solidFill>
                  <a:round/>
                  <a:headEnd/>
                  <a:tailEnd/>
                </a:ln>
                <a:effectLst/>
              </p:spPr>
              <p:txBody>
                <a:bodyPr wrap="none" anchor="ctr"/>
                <a:lstStyle/>
                <a:p>
                  <a:endParaRPr lang="en-US"/>
                </a:p>
              </p:txBody>
            </p:sp>
            <p:sp>
              <p:nvSpPr>
                <p:cNvPr id="4224" name="Line 128"/>
                <p:cNvSpPr>
                  <a:spLocks noChangeShapeType="1"/>
                </p:cNvSpPr>
                <p:nvPr/>
              </p:nvSpPr>
              <p:spPr bwMode="white">
                <a:xfrm>
                  <a:off x="4446" y="255"/>
                  <a:ext cx="0" cy="418"/>
                </a:xfrm>
                <a:prstGeom prst="line">
                  <a:avLst/>
                </a:prstGeom>
                <a:noFill/>
                <a:ln w="9525">
                  <a:solidFill>
                    <a:schemeClr val="folHlink"/>
                  </a:solidFill>
                  <a:round/>
                  <a:headEnd/>
                  <a:tailEnd/>
                </a:ln>
                <a:effectLst/>
              </p:spPr>
              <p:txBody>
                <a:bodyPr wrap="none" anchor="ctr"/>
                <a:lstStyle/>
                <a:p>
                  <a:endParaRPr lang="en-US"/>
                </a:p>
              </p:txBody>
            </p:sp>
            <p:sp>
              <p:nvSpPr>
                <p:cNvPr id="4225" name="Line 129"/>
                <p:cNvSpPr>
                  <a:spLocks noChangeShapeType="1"/>
                </p:cNvSpPr>
                <p:nvPr/>
              </p:nvSpPr>
              <p:spPr bwMode="white">
                <a:xfrm>
                  <a:off x="4674" y="255"/>
                  <a:ext cx="0" cy="418"/>
                </a:xfrm>
                <a:prstGeom prst="line">
                  <a:avLst/>
                </a:prstGeom>
                <a:noFill/>
                <a:ln w="9525">
                  <a:solidFill>
                    <a:schemeClr val="folHlink"/>
                  </a:solidFill>
                  <a:round/>
                  <a:headEnd/>
                  <a:tailEnd/>
                </a:ln>
                <a:effectLst/>
              </p:spPr>
              <p:txBody>
                <a:bodyPr wrap="none" anchor="ctr"/>
                <a:lstStyle/>
                <a:p>
                  <a:endParaRPr lang="en-US"/>
                </a:p>
              </p:txBody>
            </p:sp>
            <p:sp>
              <p:nvSpPr>
                <p:cNvPr id="4226" name="Line 130"/>
                <p:cNvSpPr>
                  <a:spLocks noChangeShapeType="1"/>
                </p:cNvSpPr>
                <p:nvPr/>
              </p:nvSpPr>
              <p:spPr bwMode="white">
                <a:xfrm>
                  <a:off x="4902" y="255"/>
                  <a:ext cx="0" cy="418"/>
                </a:xfrm>
                <a:prstGeom prst="line">
                  <a:avLst/>
                </a:prstGeom>
                <a:noFill/>
                <a:ln w="9525">
                  <a:solidFill>
                    <a:schemeClr val="folHlink"/>
                  </a:solidFill>
                  <a:round/>
                  <a:headEnd/>
                  <a:tailEnd/>
                </a:ln>
                <a:effectLst/>
              </p:spPr>
              <p:txBody>
                <a:bodyPr wrap="none" anchor="ctr"/>
                <a:lstStyle/>
                <a:p>
                  <a:endParaRPr lang="en-US"/>
                </a:p>
              </p:txBody>
            </p:sp>
            <p:sp>
              <p:nvSpPr>
                <p:cNvPr id="4227" name="Line 131"/>
                <p:cNvSpPr>
                  <a:spLocks noChangeShapeType="1"/>
                </p:cNvSpPr>
                <p:nvPr/>
              </p:nvSpPr>
              <p:spPr bwMode="white">
                <a:xfrm>
                  <a:off x="5130" y="255"/>
                  <a:ext cx="0" cy="418"/>
                </a:xfrm>
                <a:prstGeom prst="line">
                  <a:avLst/>
                </a:prstGeom>
                <a:noFill/>
                <a:ln w="9525">
                  <a:solidFill>
                    <a:schemeClr val="folHlink"/>
                  </a:solidFill>
                  <a:round/>
                  <a:headEnd/>
                  <a:tailEnd/>
                </a:ln>
                <a:effectLst/>
              </p:spPr>
              <p:txBody>
                <a:bodyPr wrap="none" anchor="ctr"/>
                <a:lstStyle/>
                <a:p>
                  <a:endParaRPr lang="en-US"/>
                </a:p>
              </p:txBody>
            </p:sp>
            <p:sp>
              <p:nvSpPr>
                <p:cNvPr id="4228" name="Line 132"/>
                <p:cNvSpPr>
                  <a:spLocks noChangeShapeType="1"/>
                </p:cNvSpPr>
                <p:nvPr/>
              </p:nvSpPr>
              <p:spPr bwMode="white">
                <a:xfrm>
                  <a:off x="5358" y="255"/>
                  <a:ext cx="0" cy="418"/>
                </a:xfrm>
                <a:prstGeom prst="line">
                  <a:avLst/>
                </a:prstGeom>
                <a:noFill/>
                <a:ln w="9525">
                  <a:solidFill>
                    <a:schemeClr val="folHlink"/>
                  </a:solidFill>
                  <a:round/>
                  <a:headEnd/>
                  <a:tailEnd/>
                </a:ln>
                <a:effectLst/>
              </p:spPr>
              <p:txBody>
                <a:bodyPr wrap="none" anchor="ctr"/>
                <a:lstStyle/>
                <a:p>
                  <a:endParaRPr lang="en-US"/>
                </a:p>
              </p:txBody>
            </p:sp>
          </p:grpSp>
          <p:grpSp>
            <p:nvGrpSpPr>
              <p:cNvPr id="4229" name="Group 133"/>
              <p:cNvGrpSpPr>
                <a:grpSpLocks/>
              </p:cNvGrpSpPr>
              <p:nvPr/>
            </p:nvGrpSpPr>
            <p:grpSpPr bwMode="auto">
              <a:xfrm>
                <a:off x="1208" y="109"/>
                <a:ext cx="3694" cy="423"/>
                <a:chOff x="1034" y="245"/>
                <a:chExt cx="3694" cy="423"/>
              </a:xfrm>
            </p:grpSpPr>
            <p:sp>
              <p:nvSpPr>
                <p:cNvPr id="4230" name="Line 134"/>
                <p:cNvSpPr>
                  <a:spLocks noChangeShapeType="1"/>
                </p:cNvSpPr>
                <p:nvPr/>
              </p:nvSpPr>
              <p:spPr bwMode="ltGray">
                <a:xfrm>
                  <a:off x="2676" y="246"/>
                  <a:ext cx="0" cy="142"/>
                </a:xfrm>
                <a:prstGeom prst="line">
                  <a:avLst/>
                </a:prstGeom>
                <a:noFill/>
                <a:ln w="9525">
                  <a:solidFill>
                    <a:schemeClr val="hlink"/>
                  </a:solidFill>
                  <a:round/>
                  <a:headEnd/>
                  <a:tailEnd/>
                </a:ln>
                <a:effectLst/>
              </p:spPr>
              <p:txBody>
                <a:bodyPr wrap="none" anchor="ctr"/>
                <a:lstStyle/>
                <a:p>
                  <a:endParaRPr lang="en-US"/>
                </a:p>
              </p:txBody>
            </p:sp>
            <p:sp>
              <p:nvSpPr>
                <p:cNvPr id="4231" name="Line 135"/>
                <p:cNvSpPr>
                  <a:spLocks noChangeShapeType="1"/>
                </p:cNvSpPr>
                <p:nvPr/>
              </p:nvSpPr>
              <p:spPr bwMode="ltGray">
                <a:xfrm>
                  <a:off x="2798" y="468"/>
                  <a:ext cx="70" cy="0"/>
                </a:xfrm>
                <a:prstGeom prst="line">
                  <a:avLst/>
                </a:prstGeom>
                <a:noFill/>
                <a:ln w="9525">
                  <a:solidFill>
                    <a:schemeClr val="hlink"/>
                  </a:solidFill>
                  <a:round/>
                  <a:headEnd/>
                  <a:tailEnd/>
                </a:ln>
                <a:effectLst/>
              </p:spPr>
              <p:txBody>
                <a:bodyPr wrap="none" anchor="ctr"/>
                <a:lstStyle/>
                <a:p>
                  <a:endParaRPr lang="en-US"/>
                </a:p>
              </p:txBody>
            </p:sp>
            <p:sp>
              <p:nvSpPr>
                <p:cNvPr id="4232" name="Line 136"/>
                <p:cNvSpPr>
                  <a:spLocks noChangeShapeType="1"/>
                </p:cNvSpPr>
                <p:nvPr/>
              </p:nvSpPr>
              <p:spPr bwMode="ltGray">
                <a:xfrm>
                  <a:off x="2904" y="486"/>
                  <a:ext cx="0" cy="28"/>
                </a:xfrm>
                <a:prstGeom prst="line">
                  <a:avLst/>
                </a:prstGeom>
                <a:noFill/>
                <a:ln w="9525">
                  <a:solidFill>
                    <a:schemeClr val="hlink"/>
                  </a:solidFill>
                  <a:round/>
                  <a:headEnd/>
                  <a:tailEnd/>
                </a:ln>
                <a:effectLst/>
              </p:spPr>
              <p:txBody>
                <a:bodyPr wrap="none" anchor="ctr"/>
                <a:lstStyle/>
                <a:p>
                  <a:endParaRPr lang="en-US"/>
                </a:p>
              </p:txBody>
            </p:sp>
            <p:sp>
              <p:nvSpPr>
                <p:cNvPr id="4233" name="Line 137"/>
                <p:cNvSpPr>
                  <a:spLocks noChangeShapeType="1"/>
                </p:cNvSpPr>
                <p:nvPr/>
              </p:nvSpPr>
              <p:spPr bwMode="ltGray">
                <a:xfrm>
                  <a:off x="3132" y="586"/>
                  <a:ext cx="0" cy="79"/>
                </a:xfrm>
                <a:prstGeom prst="line">
                  <a:avLst/>
                </a:prstGeom>
                <a:noFill/>
                <a:ln w="9525">
                  <a:solidFill>
                    <a:schemeClr val="hlink"/>
                  </a:solidFill>
                  <a:round/>
                  <a:headEnd/>
                  <a:tailEnd/>
                </a:ln>
                <a:effectLst/>
              </p:spPr>
              <p:txBody>
                <a:bodyPr wrap="none" anchor="ctr"/>
                <a:lstStyle/>
                <a:p>
                  <a:endParaRPr lang="en-US"/>
                </a:p>
              </p:txBody>
            </p:sp>
            <p:sp>
              <p:nvSpPr>
                <p:cNvPr id="4234" name="Line 138"/>
                <p:cNvSpPr>
                  <a:spLocks noChangeShapeType="1"/>
                </p:cNvSpPr>
                <p:nvPr/>
              </p:nvSpPr>
              <p:spPr bwMode="ltGray">
                <a:xfrm>
                  <a:off x="3816" y="358"/>
                  <a:ext cx="0" cy="180"/>
                </a:xfrm>
                <a:prstGeom prst="line">
                  <a:avLst/>
                </a:prstGeom>
                <a:noFill/>
                <a:ln w="9525">
                  <a:solidFill>
                    <a:schemeClr val="hlink"/>
                  </a:solidFill>
                  <a:round/>
                  <a:headEnd/>
                  <a:tailEnd/>
                </a:ln>
                <a:effectLst/>
              </p:spPr>
              <p:txBody>
                <a:bodyPr wrap="none" anchor="ctr"/>
                <a:lstStyle/>
                <a:p>
                  <a:endParaRPr lang="en-US"/>
                </a:p>
              </p:txBody>
            </p:sp>
            <p:sp>
              <p:nvSpPr>
                <p:cNvPr id="4235" name="Line 139"/>
                <p:cNvSpPr>
                  <a:spLocks noChangeShapeType="1"/>
                </p:cNvSpPr>
                <p:nvPr/>
              </p:nvSpPr>
              <p:spPr bwMode="ltGray">
                <a:xfrm>
                  <a:off x="3722" y="468"/>
                  <a:ext cx="348" cy="0"/>
                </a:xfrm>
                <a:prstGeom prst="line">
                  <a:avLst/>
                </a:prstGeom>
                <a:noFill/>
                <a:ln w="9525">
                  <a:solidFill>
                    <a:schemeClr val="hlink"/>
                  </a:solidFill>
                  <a:round/>
                  <a:headEnd/>
                  <a:tailEnd/>
                </a:ln>
                <a:effectLst/>
              </p:spPr>
              <p:txBody>
                <a:bodyPr wrap="none" anchor="ctr"/>
                <a:lstStyle/>
                <a:p>
                  <a:endParaRPr lang="en-US"/>
                </a:p>
              </p:txBody>
            </p:sp>
            <p:sp>
              <p:nvSpPr>
                <p:cNvPr id="4236" name="Line 140"/>
                <p:cNvSpPr>
                  <a:spLocks noChangeShapeType="1"/>
                </p:cNvSpPr>
                <p:nvPr/>
              </p:nvSpPr>
              <p:spPr bwMode="ltGray">
                <a:xfrm>
                  <a:off x="4044" y="372"/>
                  <a:ext cx="0" cy="294"/>
                </a:xfrm>
                <a:prstGeom prst="line">
                  <a:avLst/>
                </a:prstGeom>
                <a:noFill/>
                <a:ln w="9525">
                  <a:solidFill>
                    <a:schemeClr val="hlink"/>
                  </a:solidFill>
                  <a:round/>
                  <a:headEnd/>
                  <a:tailEnd/>
                </a:ln>
                <a:effectLst/>
              </p:spPr>
              <p:txBody>
                <a:bodyPr wrap="none" anchor="ctr"/>
                <a:lstStyle/>
                <a:p>
                  <a:endParaRPr lang="en-US"/>
                </a:p>
              </p:txBody>
            </p:sp>
            <p:sp>
              <p:nvSpPr>
                <p:cNvPr id="4237" name="Line 141"/>
                <p:cNvSpPr>
                  <a:spLocks noChangeShapeType="1"/>
                </p:cNvSpPr>
                <p:nvPr/>
              </p:nvSpPr>
              <p:spPr bwMode="ltGray">
                <a:xfrm flipV="1">
                  <a:off x="4046" y="248"/>
                  <a:ext cx="0" cy="50"/>
                </a:xfrm>
                <a:prstGeom prst="line">
                  <a:avLst/>
                </a:prstGeom>
                <a:noFill/>
                <a:ln w="9525">
                  <a:solidFill>
                    <a:schemeClr val="hlink"/>
                  </a:solidFill>
                  <a:round/>
                  <a:headEnd/>
                  <a:tailEnd/>
                </a:ln>
                <a:effectLst/>
              </p:spPr>
              <p:txBody>
                <a:bodyPr wrap="none" anchor="ctr"/>
                <a:lstStyle/>
                <a:p>
                  <a:endParaRPr lang="en-US"/>
                </a:p>
              </p:txBody>
            </p:sp>
            <p:sp>
              <p:nvSpPr>
                <p:cNvPr id="4238" name="Line 142"/>
                <p:cNvSpPr>
                  <a:spLocks noChangeShapeType="1"/>
                </p:cNvSpPr>
                <p:nvPr/>
              </p:nvSpPr>
              <p:spPr bwMode="ltGray">
                <a:xfrm flipV="1">
                  <a:off x="4272" y="246"/>
                  <a:ext cx="0" cy="182"/>
                </a:xfrm>
                <a:prstGeom prst="line">
                  <a:avLst/>
                </a:prstGeom>
                <a:noFill/>
                <a:ln w="9525">
                  <a:solidFill>
                    <a:schemeClr val="hlink"/>
                  </a:solidFill>
                  <a:round/>
                  <a:headEnd/>
                  <a:tailEnd/>
                </a:ln>
                <a:effectLst/>
              </p:spPr>
              <p:txBody>
                <a:bodyPr wrap="none" anchor="ctr"/>
                <a:lstStyle/>
                <a:p>
                  <a:endParaRPr lang="en-US"/>
                </a:p>
              </p:txBody>
            </p:sp>
            <p:sp>
              <p:nvSpPr>
                <p:cNvPr id="4239" name="Line 143"/>
                <p:cNvSpPr>
                  <a:spLocks noChangeShapeType="1"/>
                </p:cNvSpPr>
                <p:nvPr/>
              </p:nvSpPr>
              <p:spPr bwMode="ltGray">
                <a:xfrm flipH="1">
                  <a:off x="4422" y="468"/>
                  <a:ext cx="78" cy="0"/>
                </a:xfrm>
                <a:prstGeom prst="line">
                  <a:avLst/>
                </a:prstGeom>
                <a:noFill/>
                <a:ln w="9525">
                  <a:solidFill>
                    <a:schemeClr val="hlink"/>
                  </a:solidFill>
                  <a:round/>
                  <a:headEnd/>
                  <a:tailEnd/>
                </a:ln>
                <a:effectLst/>
              </p:spPr>
              <p:txBody>
                <a:bodyPr wrap="none" anchor="ctr"/>
                <a:lstStyle/>
                <a:p>
                  <a:endParaRPr lang="en-US"/>
                </a:p>
              </p:txBody>
            </p:sp>
            <p:sp>
              <p:nvSpPr>
                <p:cNvPr id="4240" name="Line 144"/>
                <p:cNvSpPr>
                  <a:spLocks noChangeShapeType="1"/>
                </p:cNvSpPr>
                <p:nvPr/>
              </p:nvSpPr>
              <p:spPr bwMode="ltGray">
                <a:xfrm flipH="1">
                  <a:off x="4290" y="468"/>
                  <a:ext cx="62" cy="0"/>
                </a:xfrm>
                <a:prstGeom prst="line">
                  <a:avLst/>
                </a:prstGeom>
                <a:noFill/>
                <a:ln w="9525">
                  <a:solidFill>
                    <a:schemeClr val="hlink"/>
                  </a:solidFill>
                  <a:round/>
                  <a:headEnd/>
                  <a:tailEnd/>
                </a:ln>
                <a:effectLst/>
              </p:spPr>
              <p:txBody>
                <a:bodyPr wrap="none" anchor="ctr"/>
                <a:lstStyle/>
                <a:p>
                  <a:endParaRPr lang="en-US"/>
                </a:p>
              </p:txBody>
            </p:sp>
            <p:sp>
              <p:nvSpPr>
                <p:cNvPr id="4241" name="Line 145"/>
                <p:cNvSpPr>
                  <a:spLocks noChangeShapeType="1"/>
                </p:cNvSpPr>
                <p:nvPr/>
              </p:nvSpPr>
              <p:spPr bwMode="ltGray">
                <a:xfrm flipV="1">
                  <a:off x="4500" y="246"/>
                  <a:ext cx="0" cy="270"/>
                </a:xfrm>
                <a:prstGeom prst="line">
                  <a:avLst/>
                </a:prstGeom>
                <a:noFill/>
                <a:ln w="9525">
                  <a:solidFill>
                    <a:schemeClr val="hlink"/>
                  </a:solidFill>
                  <a:round/>
                  <a:headEnd/>
                  <a:tailEnd/>
                </a:ln>
                <a:effectLst/>
              </p:spPr>
              <p:txBody>
                <a:bodyPr wrap="none" anchor="ctr"/>
                <a:lstStyle/>
                <a:p>
                  <a:endParaRPr lang="en-US"/>
                </a:p>
              </p:txBody>
            </p:sp>
            <p:sp>
              <p:nvSpPr>
                <p:cNvPr id="4242" name="Line 146"/>
                <p:cNvSpPr>
                  <a:spLocks noChangeShapeType="1"/>
                </p:cNvSpPr>
                <p:nvPr/>
              </p:nvSpPr>
              <p:spPr bwMode="ltGray">
                <a:xfrm>
                  <a:off x="4728" y="606"/>
                  <a:ext cx="0" cy="34"/>
                </a:xfrm>
                <a:prstGeom prst="line">
                  <a:avLst/>
                </a:prstGeom>
                <a:noFill/>
                <a:ln w="9525">
                  <a:solidFill>
                    <a:schemeClr val="hlink"/>
                  </a:solidFill>
                  <a:round/>
                  <a:headEnd/>
                  <a:tailEnd/>
                </a:ln>
                <a:effectLst/>
              </p:spPr>
              <p:txBody>
                <a:bodyPr wrap="none" anchor="ctr"/>
                <a:lstStyle/>
                <a:p>
                  <a:endParaRPr lang="en-US"/>
                </a:p>
              </p:txBody>
            </p:sp>
            <p:sp>
              <p:nvSpPr>
                <p:cNvPr id="4243" name="Line 147"/>
                <p:cNvSpPr>
                  <a:spLocks noChangeShapeType="1"/>
                </p:cNvSpPr>
                <p:nvPr/>
              </p:nvSpPr>
              <p:spPr bwMode="ltGray">
                <a:xfrm>
                  <a:off x="1992" y="250"/>
                  <a:ext cx="0" cy="62"/>
                </a:xfrm>
                <a:prstGeom prst="line">
                  <a:avLst/>
                </a:prstGeom>
                <a:noFill/>
                <a:ln w="9525">
                  <a:solidFill>
                    <a:schemeClr val="hlink"/>
                  </a:solidFill>
                  <a:round/>
                  <a:headEnd/>
                  <a:tailEnd/>
                </a:ln>
                <a:effectLst/>
              </p:spPr>
              <p:txBody>
                <a:bodyPr wrap="none" anchor="ctr"/>
                <a:lstStyle/>
                <a:p>
                  <a:endParaRPr lang="en-US"/>
                </a:p>
              </p:txBody>
            </p:sp>
            <p:sp>
              <p:nvSpPr>
                <p:cNvPr id="4244" name="Line 148"/>
                <p:cNvSpPr>
                  <a:spLocks noChangeShapeType="1"/>
                </p:cNvSpPr>
                <p:nvPr/>
              </p:nvSpPr>
              <p:spPr bwMode="ltGray">
                <a:xfrm>
                  <a:off x="1764" y="247"/>
                  <a:ext cx="0" cy="337"/>
                </a:xfrm>
                <a:prstGeom prst="line">
                  <a:avLst/>
                </a:prstGeom>
                <a:noFill/>
                <a:ln w="9525">
                  <a:solidFill>
                    <a:schemeClr val="hlink"/>
                  </a:solidFill>
                  <a:round/>
                  <a:headEnd/>
                  <a:tailEnd/>
                </a:ln>
                <a:effectLst/>
              </p:spPr>
              <p:txBody>
                <a:bodyPr wrap="none" anchor="ctr"/>
                <a:lstStyle/>
                <a:p>
                  <a:endParaRPr lang="en-US"/>
                </a:p>
              </p:txBody>
            </p:sp>
            <p:sp>
              <p:nvSpPr>
                <p:cNvPr id="4245" name="Line 149"/>
                <p:cNvSpPr>
                  <a:spLocks noChangeShapeType="1"/>
                </p:cNvSpPr>
                <p:nvPr/>
              </p:nvSpPr>
              <p:spPr bwMode="ltGray">
                <a:xfrm flipH="1">
                  <a:off x="1738" y="468"/>
                  <a:ext cx="68" cy="0"/>
                </a:xfrm>
                <a:prstGeom prst="line">
                  <a:avLst/>
                </a:prstGeom>
                <a:noFill/>
                <a:ln w="9525">
                  <a:solidFill>
                    <a:schemeClr val="hlink"/>
                  </a:solidFill>
                  <a:round/>
                  <a:headEnd/>
                  <a:tailEnd/>
                </a:ln>
                <a:effectLst/>
              </p:spPr>
              <p:txBody>
                <a:bodyPr wrap="none" anchor="ctr"/>
                <a:lstStyle/>
                <a:p>
                  <a:endParaRPr lang="en-US"/>
                </a:p>
              </p:txBody>
            </p:sp>
            <p:sp>
              <p:nvSpPr>
                <p:cNvPr id="4246" name="Line 150"/>
                <p:cNvSpPr>
                  <a:spLocks noChangeShapeType="1"/>
                </p:cNvSpPr>
                <p:nvPr/>
              </p:nvSpPr>
              <p:spPr bwMode="ltGray">
                <a:xfrm>
                  <a:off x="1604" y="468"/>
                  <a:ext cx="60" cy="0"/>
                </a:xfrm>
                <a:prstGeom prst="line">
                  <a:avLst/>
                </a:prstGeom>
                <a:noFill/>
                <a:ln w="9525">
                  <a:solidFill>
                    <a:schemeClr val="hlink"/>
                  </a:solidFill>
                  <a:round/>
                  <a:headEnd/>
                  <a:tailEnd/>
                </a:ln>
                <a:effectLst/>
              </p:spPr>
              <p:txBody>
                <a:bodyPr wrap="none" anchor="ctr"/>
                <a:lstStyle/>
                <a:p>
                  <a:endParaRPr lang="en-US"/>
                </a:p>
              </p:txBody>
            </p:sp>
            <p:sp>
              <p:nvSpPr>
                <p:cNvPr id="4247" name="Line 151"/>
                <p:cNvSpPr>
                  <a:spLocks noChangeShapeType="1"/>
                </p:cNvSpPr>
                <p:nvPr/>
              </p:nvSpPr>
              <p:spPr bwMode="ltGray">
                <a:xfrm flipH="1">
                  <a:off x="1404" y="468"/>
                  <a:ext cx="82" cy="0"/>
                </a:xfrm>
                <a:prstGeom prst="line">
                  <a:avLst/>
                </a:prstGeom>
                <a:noFill/>
                <a:ln w="9525">
                  <a:solidFill>
                    <a:schemeClr val="hlink"/>
                  </a:solidFill>
                  <a:round/>
                  <a:headEnd/>
                  <a:tailEnd/>
                </a:ln>
                <a:effectLst/>
              </p:spPr>
              <p:txBody>
                <a:bodyPr wrap="none" anchor="ctr"/>
                <a:lstStyle/>
                <a:p>
                  <a:endParaRPr lang="en-US"/>
                </a:p>
              </p:txBody>
            </p:sp>
            <p:sp>
              <p:nvSpPr>
                <p:cNvPr id="4248" name="Line 152"/>
                <p:cNvSpPr>
                  <a:spLocks noChangeShapeType="1"/>
                </p:cNvSpPr>
                <p:nvPr/>
              </p:nvSpPr>
              <p:spPr bwMode="ltGray">
                <a:xfrm>
                  <a:off x="1034" y="468"/>
                  <a:ext cx="348" cy="0"/>
                </a:xfrm>
                <a:prstGeom prst="line">
                  <a:avLst/>
                </a:prstGeom>
                <a:noFill/>
                <a:ln w="9525">
                  <a:solidFill>
                    <a:schemeClr val="hlink"/>
                  </a:solidFill>
                  <a:round/>
                  <a:headEnd/>
                  <a:tailEnd/>
                </a:ln>
                <a:effectLst/>
              </p:spPr>
              <p:txBody>
                <a:bodyPr wrap="none" anchor="ctr"/>
                <a:lstStyle/>
                <a:p>
                  <a:endParaRPr lang="en-US"/>
                </a:p>
              </p:txBody>
            </p:sp>
            <p:sp>
              <p:nvSpPr>
                <p:cNvPr id="4249" name="Line 153"/>
                <p:cNvSpPr>
                  <a:spLocks noChangeShapeType="1"/>
                </p:cNvSpPr>
                <p:nvPr/>
              </p:nvSpPr>
              <p:spPr bwMode="ltGray">
                <a:xfrm>
                  <a:off x="1306" y="370"/>
                  <a:ext cx="0" cy="298"/>
                </a:xfrm>
                <a:prstGeom prst="line">
                  <a:avLst/>
                </a:prstGeom>
                <a:noFill/>
                <a:ln w="9525">
                  <a:solidFill>
                    <a:schemeClr val="hlink"/>
                  </a:solidFill>
                  <a:round/>
                  <a:headEnd/>
                  <a:tailEnd/>
                </a:ln>
                <a:effectLst/>
              </p:spPr>
              <p:txBody>
                <a:bodyPr wrap="none" anchor="ctr"/>
                <a:lstStyle/>
                <a:p>
                  <a:endParaRPr lang="en-US"/>
                </a:p>
              </p:txBody>
            </p:sp>
            <p:sp>
              <p:nvSpPr>
                <p:cNvPr id="4250" name="Line 154"/>
                <p:cNvSpPr>
                  <a:spLocks noChangeShapeType="1"/>
                </p:cNvSpPr>
                <p:nvPr/>
              </p:nvSpPr>
              <p:spPr bwMode="ltGray">
                <a:xfrm>
                  <a:off x="1080" y="388"/>
                  <a:ext cx="0" cy="156"/>
                </a:xfrm>
                <a:prstGeom prst="line">
                  <a:avLst/>
                </a:prstGeom>
                <a:noFill/>
                <a:ln w="9525">
                  <a:solidFill>
                    <a:schemeClr val="hlink"/>
                  </a:solidFill>
                  <a:round/>
                  <a:headEnd/>
                  <a:tailEnd/>
                </a:ln>
                <a:effectLst/>
              </p:spPr>
              <p:txBody>
                <a:bodyPr wrap="none" anchor="ctr"/>
                <a:lstStyle/>
                <a:p>
                  <a:endParaRPr lang="en-US"/>
                </a:p>
              </p:txBody>
            </p:sp>
            <p:sp>
              <p:nvSpPr>
                <p:cNvPr id="4251" name="Line 155"/>
                <p:cNvSpPr>
                  <a:spLocks noChangeShapeType="1"/>
                </p:cNvSpPr>
                <p:nvPr/>
              </p:nvSpPr>
              <p:spPr bwMode="ltGray">
                <a:xfrm flipH="1" flipV="1">
                  <a:off x="1308" y="245"/>
                  <a:ext cx="0" cy="27"/>
                </a:xfrm>
                <a:prstGeom prst="line">
                  <a:avLst/>
                </a:prstGeom>
                <a:noFill/>
                <a:ln w="9525">
                  <a:solidFill>
                    <a:schemeClr val="hlink"/>
                  </a:solidFill>
                  <a:round/>
                  <a:headEnd/>
                  <a:tailEnd/>
                </a:ln>
                <a:effectLst/>
              </p:spPr>
              <p:txBody>
                <a:bodyPr wrap="none" anchor="ctr"/>
                <a:lstStyle/>
                <a:p>
                  <a:endParaRPr lang="en-US"/>
                </a:p>
              </p:txBody>
            </p:sp>
            <p:sp>
              <p:nvSpPr>
                <p:cNvPr id="4252" name="Line 156"/>
                <p:cNvSpPr>
                  <a:spLocks noChangeShapeType="1"/>
                </p:cNvSpPr>
                <p:nvPr/>
              </p:nvSpPr>
              <p:spPr bwMode="ltGray">
                <a:xfrm>
                  <a:off x="1536" y="316"/>
                  <a:ext cx="0" cy="96"/>
                </a:xfrm>
                <a:prstGeom prst="line">
                  <a:avLst/>
                </a:prstGeom>
                <a:noFill/>
                <a:ln w="9525">
                  <a:solidFill>
                    <a:schemeClr val="hlink"/>
                  </a:solidFill>
                  <a:round/>
                  <a:headEnd/>
                  <a:tailEnd/>
                </a:ln>
                <a:effectLst/>
              </p:spPr>
              <p:txBody>
                <a:bodyPr wrap="none" anchor="ctr"/>
                <a:lstStyle/>
                <a:p>
                  <a:endParaRPr lang="en-US"/>
                </a:p>
              </p:txBody>
            </p:sp>
            <p:sp>
              <p:nvSpPr>
                <p:cNvPr id="4253" name="Line 157"/>
                <p:cNvSpPr>
                  <a:spLocks noChangeShapeType="1"/>
                </p:cNvSpPr>
                <p:nvPr/>
              </p:nvSpPr>
              <p:spPr bwMode="ltGray">
                <a:xfrm flipV="1">
                  <a:off x="1536" y="247"/>
                  <a:ext cx="0" cy="22"/>
                </a:xfrm>
                <a:prstGeom prst="line">
                  <a:avLst/>
                </a:prstGeom>
                <a:noFill/>
                <a:ln w="9525">
                  <a:solidFill>
                    <a:schemeClr val="hlink"/>
                  </a:solidFill>
                  <a:round/>
                  <a:headEnd/>
                  <a:tailEnd/>
                </a:ln>
                <a:effectLst/>
              </p:spPr>
              <p:txBody>
                <a:bodyPr wrap="none" anchor="ctr"/>
                <a:lstStyle/>
                <a:p>
                  <a:endParaRPr lang="en-US"/>
                </a:p>
              </p:txBody>
            </p:sp>
            <p:sp>
              <p:nvSpPr>
                <p:cNvPr id="4254" name="Line 158"/>
                <p:cNvSpPr>
                  <a:spLocks noChangeShapeType="1"/>
                </p:cNvSpPr>
                <p:nvPr/>
              </p:nvSpPr>
              <p:spPr bwMode="ltGray">
                <a:xfrm>
                  <a:off x="4095" y="467"/>
                  <a:ext cx="80" cy="0"/>
                </a:xfrm>
                <a:prstGeom prst="line">
                  <a:avLst/>
                </a:prstGeom>
                <a:noFill/>
                <a:ln w="9525">
                  <a:solidFill>
                    <a:schemeClr val="hlink"/>
                  </a:solidFill>
                  <a:round/>
                  <a:headEnd/>
                  <a:tailEnd/>
                </a:ln>
                <a:effectLst/>
              </p:spPr>
              <p:txBody>
                <a:bodyPr wrap="none" anchor="ctr"/>
                <a:lstStyle/>
                <a:p>
                  <a:endParaRPr lang="en-US"/>
                </a:p>
              </p:txBody>
            </p:sp>
          </p:grpSp>
        </p:grpSp>
        <p:pic>
          <p:nvPicPr>
            <p:cNvPr id="4255" name="Picture 159" descr="earth"/>
            <p:cNvPicPr>
              <a:picLocks noChangeAspect="1" noChangeArrowheads="1"/>
            </p:cNvPicPr>
            <p:nvPr userDrawn="1"/>
          </p:nvPicPr>
          <p:blipFill>
            <a:blip r:embed="rId14">
              <a:clrChange>
                <a:clrFrom>
                  <a:srgbClr val="000000"/>
                </a:clrFrom>
                <a:clrTo>
                  <a:srgbClr val="000000">
                    <a:alpha val="0"/>
                  </a:srgbClr>
                </a:clrTo>
              </a:clrChange>
            </a:blip>
            <a:srcRect/>
            <a:stretch>
              <a:fillRect/>
            </a:stretch>
          </p:blipFill>
          <p:spPr bwMode="auto">
            <a:xfrm>
              <a:off x="165" y="55"/>
              <a:ext cx="562" cy="524"/>
            </a:xfrm>
            <a:prstGeom prst="rect">
              <a:avLst/>
            </a:prstGeom>
            <a:noFill/>
          </p:spPr>
        </p:pic>
      </p:gr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ransition xmlns:p14="http://schemas.microsoft.com/office/powerpoint/2010/main">
    <p:cover dir="r"/>
  </p:transition>
  <p:txStyles>
    <p:titleStyle>
      <a:lvl1pPr algn="l" rtl="0" fontAlgn="base">
        <a:spcBef>
          <a:spcPct val="0"/>
        </a:spcBef>
        <a:spcAft>
          <a:spcPct val="0"/>
        </a:spcAft>
        <a:defRPr sz="4400" i="1">
          <a:solidFill>
            <a:schemeClr val="tx2"/>
          </a:solidFill>
          <a:latin typeface="+mj-lt"/>
          <a:ea typeface="+mj-ea"/>
          <a:cs typeface="+mj-cs"/>
        </a:defRPr>
      </a:lvl1pPr>
      <a:lvl2pPr algn="l" rtl="0" fontAlgn="base">
        <a:spcBef>
          <a:spcPct val="0"/>
        </a:spcBef>
        <a:spcAft>
          <a:spcPct val="0"/>
        </a:spcAft>
        <a:defRPr sz="4400" i="1">
          <a:solidFill>
            <a:schemeClr val="tx2"/>
          </a:solidFill>
          <a:latin typeface="Times New Roman" pitchFamily="18" charset="0"/>
        </a:defRPr>
      </a:lvl2pPr>
      <a:lvl3pPr algn="l" rtl="0" fontAlgn="base">
        <a:spcBef>
          <a:spcPct val="0"/>
        </a:spcBef>
        <a:spcAft>
          <a:spcPct val="0"/>
        </a:spcAft>
        <a:defRPr sz="4400" i="1">
          <a:solidFill>
            <a:schemeClr val="tx2"/>
          </a:solidFill>
          <a:latin typeface="Times New Roman" pitchFamily="18" charset="0"/>
        </a:defRPr>
      </a:lvl3pPr>
      <a:lvl4pPr algn="l" rtl="0" fontAlgn="base">
        <a:spcBef>
          <a:spcPct val="0"/>
        </a:spcBef>
        <a:spcAft>
          <a:spcPct val="0"/>
        </a:spcAft>
        <a:defRPr sz="4400" i="1">
          <a:solidFill>
            <a:schemeClr val="tx2"/>
          </a:solidFill>
          <a:latin typeface="Times New Roman" pitchFamily="18" charset="0"/>
        </a:defRPr>
      </a:lvl4pPr>
      <a:lvl5pPr algn="l" rtl="0" fontAlgn="base">
        <a:spcBef>
          <a:spcPct val="0"/>
        </a:spcBef>
        <a:spcAft>
          <a:spcPct val="0"/>
        </a:spcAft>
        <a:defRPr sz="4400" i="1">
          <a:solidFill>
            <a:schemeClr val="tx2"/>
          </a:solidFill>
          <a:latin typeface="Times New Roman" pitchFamily="18" charset="0"/>
        </a:defRPr>
      </a:lvl5pPr>
      <a:lvl6pPr marL="457200" algn="l" rtl="0" fontAlgn="base">
        <a:spcBef>
          <a:spcPct val="0"/>
        </a:spcBef>
        <a:spcAft>
          <a:spcPct val="0"/>
        </a:spcAft>
        <a:defRPr sz="4400" i="1">
          <a:solidFill>
            <a:schemeClr val="tx2"/>
          </a:solidFill>
          <a:latin typeface="Times New Roman" pitchFamily="18" charset="0"/>
        </a:defRPr>
      </a:lvl6pPr>
      <a:lvl7pPr marL="914400" algn="l" rtl="0" fontAlgn="base">
        <a:spcBef>
          <a:spcPct val="0"/>
        </a:spcBef>
        <a:spcAft>
          <a:spcPct val="0"/>
        </a:spcAft>
        <a:defRPr sz="4400" i="1">
          <a:solidFill>
            <a:schemeClr val="tx2"/>
          </a:solidFill>
          <a:latin typeface="Times New Roman" pitchFamily="18" charset="0"/>
        </a:defRPr>
      </a:lvl7pPr>
      <a:lvl8pPr marL="1371600" algn="l" rtl="0" fontAlgn="base">
        <a:spcBef>
          <a:spcPct val="0"/>
        </a:spcBef>
        <a:spcAft>
          <a:spcPct val="0"/>
        </a:spcAft>
        <a:defRPr sz="4400" i="1">
          <a:solidFill>
            <a:schemeClr val="tx2"/>
          </a:solidFill>
          <a:latin typeface="Times New Roman" pitchFamily="18" charset="0"/>
        </a:defRPr>
      </a:lvl8pPr>
      <a:lvl9pPr marL="1828800" algn="l" rtl="0" fontAlgn="base">
        <a:spcBef>
          <a:spcPct val="0"/>
        </a:spcBef>
        <a:spcAft>
          <a:spcPct val="0"/>
        </a:spcAft>
        <a:defRPr sz="4400" i="1">
          <a:solidFill>
            <a:schemeClr val="tx2"/>
          </a:solidFill>
          <a:latin typeface="Times New Roman" pitchFamily="18" charset="0"/>
        </a:defRPr>
      </a:lvl9pPr>
    </p:titleStyle>
    <p:bodyStyle>
      <a:lvl1pPr marL="342900" indent="-342900" algn="l" rtl="0" fontAlgn="base">
        <a:spcBef>
          <a:spcPct val="20000"/>
        </a:spcBef>
        <a:spcAft>
          <a:spcPct val="0"/>
        </a:spcAft>
        <a:buBlip>
          <a:blip r:embed="rId15"/>
        </a:buBlip>
        <a:defRPr sz="3200">
          <a:solidFill>
            <a:schemeClr val="tx1"/>
          </a:solidFill>
          <a:latin typeface="+mn-lt"/>
          <a:ea typeface="+mn-ea"/>
          <a:cs typeface="+mn-cs"/>
        </a:defRPr>
      </a:lvl1pPr>
      <a:lvl2pPr marL="742950" indent="-285750" algn="l" rtl="0" fontAlgn="base">
        <a:spcBef>
          <a:spcPct val="20000"/>
        </a:spcBef>
        <a:spcAft>
          <a:spcPct val="0"/>
        </a:spcAft>
        <a:buSzPct val="75000"/>
        <a:buBlip>
          <a:blip r:embed="rId16"/>
        </a:buBlip>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34.jp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8.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7.jpeg"/><Relationship Id="rId1" Type="http://schemas.openxmlformats.org/officeDocument/2006/relationships/video" Target="https://www.youtube.com/embed/IfU3blexL7o" TargetMode="External"/><Relationship Id="rId2"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jpeg"/><Relationship Id="rId5" Type="http://schemas.openxmlformats.org/officeDocument/2006/relationships/image" Target="../media/image47.jpeg"/><Relationship Id="rId6" Type="http://schemas.openxmlformats.org/officeDocument/2006/relationships/image" Target="../media/image48.PNG"/><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jpe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hyperlink" Target="http://itunes.apple.com/us/app/geocaching-intro/id329541503?mt=8" TargetMode="External"/><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hyperlink" Target="https://itunes.apple.com/us/app/looking4cache-lite/id532870735?mt=8" TargetMode="External"/><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3.jpe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1" Type="http://schemas.openxmlformats.org/officeDocument/2006/relationships/slideLayout" Target="../slideLayouts/slideLayout8.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8.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7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75.JP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83.png"/><Relationship Id="rId1" Type="http://schemas.openxmlformats.org/officeDocument/2006/relationships/slideLayout" Target="../slideLayouts/slideLayout6.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png"/><Relationship Id="rId7" Type="http://schemas.openxmlformats.org/officeDocument/2006/relationships/image" Target="../media/image88.png"/><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8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0.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90.JPG"/></Relationships>
</file>

<file path=ppt/slides/_rels/slide41.xml.rels><?xml version="1.0" encoding="UTF-8" standalone="yes"?>
<Relationships xmlns="http://schemas.openxmlformats.org/package/2006/relationships"><Relationship Id="rId3" Type="http://schemas.openxmlformats.org/officeDocument/2006/relationships/hyperlink" Target="http://www.geocaching.com/" TargetMode="External"/><Relationship Id="rId4" Type="http://schemas.openxmlformats.org/officeDocument/2006/relationships/hyperlink" Target="http://www.terrecaching.com/" TargetMode="External"/><Relationship Id="rId5" Type="http://schemas.openxmlformats.org/officeDocument/2006/relationships/hyperlink" Target="http://www.navicache.com/" TargetMode="External"/><Relationship Id="rId6"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94.png"/><Relationship Id="rId1" Type="http://schemas.openxmlformats.org/officeDocument/2006/relationships/slideLayout" Target="../slideLayouts/slideLayout6.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hyperlink" Target="http://www.geocaching.com/blog/2013/10/1-geocaching-app-trick-to-rule-them-all/" TargetMode="External"/><Relationship Id="rId5" Type="http://schemas.openxmlformats.org/officeDocument/2006/relationships/hyperlink" Target="http://www.geocaching.com/guide/default.aspx" TargetMode="External"/><Relationship Id="rId6" Type="http://schemas.openxmlformats.org/officeDocument/2006/relationships/image" Target="../media/image96.png"/><Relationship Id="rId1" Type="http://schemas.openxmlformats.org/officeDocument/2006/relationships/slideLayout" Target="../slideLayouts/slideLayout6.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97.png"/></Relationships>
</file>

<file path=ppt/slides/_rels/slide47.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hyperlink" Target="https://www.youtube.com/watch?v=6ojRpAzoYwUwatch" TargetMode="External"/><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99.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5" Type="http://schemas.openxmlformats.org/officeDocument/2006/relationships/image" Target="../media/image13.jpg"/><Relationship Id="rId6" Type="http://schemas.openxmlformats.org/officeDocument/2006/relationships/image" Target="../media/image14.jpeg"/><Relationship Id="rId7"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hyperlink" Target="http://www.geocaching.com/" TargetMode="External"/><Relationship Id="rId4" Type="http://schemas.openxmlformats.org/officeDocument/2006/relationships/hyperlink" Target="http://www.magellangps.com/products/" TargetMode="External"/><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6.xml.rels><?xml version="1.0" encoding="UTF-8" standalone="yes"?>
<Relationships xmlns="http://schemas.openxmlformats.org/package/2006/relationships"><Relationship Id="rId3" Type="http://schemas.openxmlformats.org/officeDocument/2006/relationships/hyperlink" Target="firstcache.avi" TargetMode="External"/><Relationship Id="rId4" Type="http://schemas.openxmlformats.org/officeDocument/2006/relationships/image" Target="../media/image16.jpeg"/><Relationship Id="rId5" Type="http://schemas.openxmlformats.org/officeDocument/2006/relationships/hyperlink" Target="http://youtu.be/LMHZcgM11GU" TargetMode="External"/><Relationship Id="rId6" Type="http://schemas.openxmlformats.org/officeDocument/2006/relationships/image" Target="../media/image17.jpe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7.xml"/><Relationship Id="rId5" Type="http://schemas.openxmlformats.org/officeDocument/2006/relationships/image" Target="../media/image18.png"/><Relationship Id="rId1" Type="http://schemas.microsoft.com/office/2007/relationships/media" Target="../media/media1.mp4"/><Relationship Id="rId2" Type="http://schemas.openxmlformats.org/officeDocument/2006/relationships/video" Target="../media/media1.mp4"/></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jpe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3.WMF"/><Relationship Id="rId4" Type="http://schemas.openxmlformats.org/officeDocument/2006/relationships/image" Target="../media/image24.PNG"/><Relationship Id="rId5" Type="http://schemas.openxmlformats.org/officeDocument/2006/relationships/image" Target="../media/image25.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457200" y="2362200"/>
            <a:ext cx="1079180" cy="1119058"/>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7" name="Picture 6" descr="Bo Geocaching.png"/>
          <p:cNvPicPr>
            <a:picLocks noChangeAspect="1"/>
          </p:cNvPicPr>
          <p:nvPr/>
        </p:nvPicPr>
        <p:blipFill>
          <a:blip r:embed="rId3"/>
          <a:stretch>
            <a:fillRect/>
          </a:stretch>
        </p:blipFill>
        <p:spPr>
          <a:xfrm rot="20880000">
            <a:off x="748775" y="3204600"/>
            <a:ext cx="2281584" cy="32920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descr="stonewallgeocachers.PNG"/>
          <p:cNvPicPr>
            <a:picLocks noChangeAspect="1"/>
          </p:cNvPicPr>
          <p:nvPr/>
        </p:nvPicPr>
        <p:blipFill>
          <a:blip r:embed="rId4"/>
          <a:stretch>
            <a:fillRect/>
          </a:stretch>
        </p:blipFill>
        <p:spPr>
          <a:xfrm>
            <a:off x="2874197" y="3468817"/>
            <a:ext cx="3871718" cy="230847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5" descr="royce1.PNG"/>
          <p:cNvPicPr>
            <a:picLocks noChangeAspect="1"/>
          </p:cNvPicPr>
          <p:nvPr/>
        </p:nvPicPr>
        <p:blipFill>
          <a:blip r:embed="rId5"/>
          <a:stretch>
            <a:fillRect/>
          </a:stretch>
        </p:blipFill>
        <p:spPr>
          <a:xfrm rot="1200000">
            <a:off x="6689191" y="3379386"/>
            <a:ext cx="1988307" cy="30785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050" name="Rectangle 2"/>
          <p:cNvSpPr>
            <a:spLocks noGrp="1" noChangeArrowheads="1"/>
          </p:cNvSpPr>
          <p:nvPr>
            <p:ph type="ctrTitle"/>
          </p:nvPr>
        </p:nvSpPr>
        <p:spPr>
          <a:xfrm>
            <a:off x="1479390" y="1540034"/>
            <a:ext cx="6540820" cy="1447800"/>
          </a:xfrm>
        </p:spPr>
        <p:txBody>
          <a:bodyPr/>
          <a:lstStyle/>
          <a:p>
            <a:pPr algn="ctr"/>
            <a:r>
              <a:rPr lang="en-US" dirty="0">
                <a:latin typeface="Calibri" panose="020F0502020204030204" pitchFamily="34" charset="0"/>
              </a:rPr>
              <a:t>Caching in on Technology</a:t>
            </a:r>
            <a:r>
              <a:rPr lang="en-US">
                <a:latin typeface="Calibri" panose="020F0502020204030204" pitchFamily="34" charset="0"/>
              </a:rPr>
              <a:t/>
            </a:r>
            <a:br>
              <a:rPr lang="en-US">
                <a:latin typeface="Calibri" panose="020F0502020204030204" pitchFamily="34" charset="0"/>
              </a:rPr>
            </a:br>
            <a:r>
              <a:rPr lang="en-US" dirty="0">
                <a:latin typeface="Calibri" panose="020F0502020204030204" pitchFamily="34" charset="0"/>
              </a:rPr>
              <a:t> </a:t>
            </a:r>
            <a:r>
              <a:rPr lang="en-US" sz="3200">
                <a:latin typeface="Calibri" panose="020F0502020204030204" pitchFamily="34" charset="0"/>
              </a:rPr>
              <a:t>GPS </a:t>
            </a:r>
            <a:r>
              <a:rPr lang="en-US" sz="3200" dirty="0">
                <a:latin typeface="Calibri" panose="020F0502020204030204" pitchFamily="34" charset="0"/>
              </a:rPr>
              <a:t>and Geocaching</a:t>
            </a:r>
          </a:p>
        </p:txBody>
      </p:sp>
      <p:sp>
        <p:nvSpPr>
          <p:cNvPr id="2" name="TextBox 1"/>
          <p:cNvSpPr txBox="1"/>
          <p:nvPr/>
        </p:nvSpPr>
        <p:spPr>
          <a:xfrm>
            <a:off x="1066800" y="381000"/>
            <a:ext cx="7366000" cy="1077218"/>
          </a:xfrm>
          <a:prstGeom prst="rect">
            <a:avLst/>
          </a:prstGeom>
          <a:noFill/>
        </p:spPr>
        <p:txBody>
          <a:bodyPr wrap="square" rtlCol="0">
            <a:spAutoFit/>
          </a:bodyPr>
          <a:lstStyle/>
          <a:p>
            <a:pPr algn="ctr"/>
            <a:r>
              <a:rPr lang="en-US" sz="6400" dirty="0" smtClean="0">
                <a:latin typeface="Calibri" panose="020F0502020204030204" pitchFamily="34" charset="0"/>
              </a:rPr>
              <a:t>Good Bread Hunting</a:t>
            </a:r>
            <a:endParaRPr lang="en-US" sz="6400" dirty="0">
              <a:latin typeface="Calibri" panose="020F0502020204030204" pitchFamily="34" charset="0"/>
            </a:endParaRPr>
          </a:p>
        </p:txBody>
      </p:sp>
    </p:spTree>
  </p:cSld>
  <p:clrMapOvr>
    <a:masterClrMapping/>
  </p:clrMapOvr>
  <p:transition xmlns:p14="http://schemas.microsoft.com/office/powerpoint/2010/main">
    <p:cover dir="r"/>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anose="020F0502020204030204" pitchFamily="34" charset="0"/>
              </a:rPr>
              <a:t>Where Should I Hide a Cache?</a:t>
            </a:r>
            <a:endParaRPr lang="en-US" dirty="0">
              <a:latin typeface="Calibri" panose="020F0502020204030204" pitchFamily="34" charset="0"/>
            </a:endParaRPr>
          </a:p>
        </p:txBody>
      </p:sp>
      <p:sp>
        <p:nvSpPr>
          <p:cNvPr id="3" name="Content Placeholder 2"/>
          <p:cNvSpPr>
            <a:spLocks noGrp="1"/>
          </p:cNvSpPr>
          <p:nvPr>
            <p:ph idx="1"/>
          </p:nvPr>
        </p:nvSpPr>
        <p:spPr>
          <a:xfrm>
            <a:off x="685800" y="2362200"/>
            <a:ext cx="8001000" cy="4114800"/>
          </a:xfrm>
        </p:spPr>
        <p:txBody>
          <a:bodyPr/>
          <a:lstStyle/>
          <a:p>
            <a:r>
              <a:rPr lang="en-US" dirty="0" smtClean="0">
                <a:latin typeface="Calibri" panose="020F0502020204030204" pitchFamily="34" charset="0"/>
              </a:rPr>
              <a:t>Be wary of seasonal (poison ivy) growth</a:t>
            </a:r>
          </a:p>
          <a:p>
            <a:r>
              <a:rPr lang="en-US" dirty="0" smtClean="0">
                <a:latin typeface="Calibri" panose="020F0502020204030204" pitchFamily="34" charset="0"/>
              </a:rPr>
              <a:t>Permission (parkland, schools, federal parks)</a:t>
            </a:r>
          </a:p>
          <a:p>
            <a:r>
              <a:rPr lang="en-US" dirty="0" smtClean="0">
                <a:latin typeface="Calibri" panose="020F0502020204030204" pitchFamily="34" charset="0"/>
              </a:rPr>
              <a:t>Can you maintain the cache?</a:t>
            </a:r>
          </a:p>
          <a:p>
            <a:r>
              <a:rPr lang="en-US" dirty="0" smtClean="0">
                <a:latin typeface="Calibri" panose="020F0502020204030204" pitchFamily="34" charset="0"/>
              </a:rPr>
              <a:t>Not close to water (flooding)</a:t>
            </a:r>
          </a:p>
          <a:p>
            <a:r>
              <a:rPr lang="en-US" dirty="0" smtClean="0">
                <a:latin typeface="Calibri" panose="020F0502020204030204" pitchFamily="34" charset="0"/>
              </a:rPr>
              <a:t>Beware of personal safety </a:t>
            </a:r>
          </a:p>
          <a:p>
            <a:pPr marL="0" indent="0">
              <a:buNone/>
            </a:pPr>
            <a:r>
              <a:rPr lang="en-US" dirty="0">
                <a:latin typeface="Calibri" panose="020F0502020204030204" pitchFamily="34" charset="0"/>
              </a:rPr>
              <a:t>	</a:t>
            </a:r>
            <a:r>
              <a:rPr lang="en-US" dirty="0" smtClean="0">
                <a:latin typeface="Calibri" panose="020F0502020204030204" pitchFamily="34" charset="0"/>
              </a:rPr>
              <a:t>(yours and </a:t>
            </a:r>
            <a:r>
              <a:rPr lang="en-US" dirty="0" err="1" smtClean="0">
                <a:latin typeface="Calibri" panose="020F0502020204030204" pitchFamily="34" charset="0"/>
              </a:rPr>
              <a:t>geocachers</a:t>
            </a:r>
            <a:r>
              <a:rPr lang="en-US" dirty="0" smtClean="0">
                <a:latin typeface="Calibri" panose="020F0502020204030204" pitchFamily="34" charset="0"/>
              </a:rPr>
              <a:t>)</a:t>
            </a:r>
            <a:endParaRPr lang="en-US" dirty="0">
              <a:latin typeface="Calibri" panose="020F0502020204030204" pitchFamily="34" charset="0"/>
            </a:endParaRPr>
          </a:p>
        </p:txBody>
      </p:sp>
      <p:pic>
        <p:nvPicPr>
          <p:cNvPr id="6" name="Picture 5"/>
          <p:cNvPicPr>
            <a:picLocks noChangeAspect="1"/>
          </p:cNvPicPr>
          <p:nvPr/>
        </p:nvPicPr>
        <p:blipFill>
          <a:blip r:embed="rId3"/>
          <a:stretch>
            <a:fillRect/>
          </a:stretch>
        </p:blipFill>
        <p:spPr>
          <a:xfrm>
            <a:off x="5638800" y="4884771"/>
            <a:ext cx="3342968" cy="1881154"/>
          </a:xfrm>
          <a:prstGeom prst="rect">
            <a:avLst/>
          </a:prstGeom>
          <a:ln>
            <a:noFill/>
          </a:ln>
          <a:effectLst>
            <a:softEdge rad="112500"/>
          </a:effectLst>
        </p:spPr>
      </p:pic>
    </p:spTree>
    <p:extLst>
      <p:ext uri="{BB962C8B-B14F-4D97-AF65-F5344CB8AC3E}">
        <p14:creationId xmlns:p14="http://schemas.microsoft.com/office/powerpoint/2010/main" val="6595487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1000"/>
                                        <p:tgtEl>
                                          <p:spTgt spid="6"/>
                                        </p:tgtEl>
                                      </p:cBhvr>
                                    </p:animEffect>
                                    <p:anim calcmode="lin" valueType="num">
                                      <p:cBhvr>
                                        <p:cTn id="46" dur="1000" fill="hold"/>
                                        <p:tgtEl>
                                          <p:spTgt spid="6"/>
                                        </p:tgtEl>
                                        <p:attrNameLst>
                                          <p:attrName>ppt_x</p:attrName>
                                        </p:attrNameLst>
                                      </p:cBhvr>
                                      <p:tavLst>
                                        <p:tav tm="0">
                                          <p:val>
                                            <p:strVal val="#ppt_x"/>
                                          </p:val>
                                        </p:tav>
                                        <p:tav tm="100000">
                                          <p:val>
                                            <p:strVal val="#ppt_x"/>
                                          </p:val>
                                        </p:tav>
                                      </p:tavLst>
                                    </p:anim>
                                    <p:anim calcmode="lin" valueType="num">
                                      <p:cBhvr>
                                        <p:cTn id="4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dirty="0">
                <a:latin typeface="Calibri" panose="020F0502020204030204" pitchFamily="34" charset="0"/>
              </a:rPr>
              <a:t>How do I find a cache?</a:t>
            </a:r>
          </a:p>
        </p:txBody>
      </p:sp>
      <p:sp>
        <p:nvSpPr>
          <p:cNvPr id="17411" name="Rectangle 3"/>
          <p:cNvSpPr>
            <a:spLocks noGrp="1" noChangeArrowheads="1"/>
          </p:cNvSpPr>
          <p:nvPr>
            <p:ph type="body" sz="half" idx="1"/>
          </p:nvPr>
        </p:nvSpPr>
        <p:spPr>
          <a:xfrm>
            <a:off x="685800" y="2147888"/>
            <a:ext cx="4267200" cy="4114800"/>
          </a:xfrm>
        </p:spPr>
        <p:txBody>
          <a:bodyPr/>
          <a:lstStyle/>
          <a:p>
            <a:pPr>
              <a:lnSpc>
                <a:spcPct val="90000"/>
              </a:lnSpc>
            </a:pPr>
            <a:r>
              <a:rPr lang="en-US" sz="1800" dirty="0" smtClean="0">
                <a:latin typeface="Calibri" panose="020F0502020204030204" pitchFamily="34" charset="0"/>
              </a:rPr>
              <a:t>Join a geocaching web site.</a:t>
            </a:r>
          </a:p>
          <a:p>
            <a:pPr marL="0" indent="0">
              <a:lnSpc>
                <a:spcPct val="90000"/>
              </a:lnSpc>
              <a:buNone/>
            </a:pPr>
            <a:endParaRPr lang="en-US" sz="1800" dirty="0">
              <a:latin typeface="Calibri" panose="020F0502020204030204" pitchFamily="34" charset="0"/>
            </a:endParaRPr>
          </a:p>
          <a:p>
            <a:pPr>
              <a:lnSpc>
                <a:spcPct val="90000"/>
              </a:lnSpc>
            </a:pPr>
            <a:r>
              <a:rPr lang="en-US" sz="1800" dirty="0" smtClean="0">
                <a:latin typeface="Calibri" panose="020F0502020204030204" pitchFamily="34" charset="0"/>
              </a:rPr>
              <a:t>Print </a:t>
            </a:r>
            <a:r>
              <a:rPr lang="en-US" sz="1800" dirty="0">
                <a:latin typeface="Calibri" panose="020F0502020204030204" pitchFamily="34" charset="0"/>
              </a:rPr>
              <a:t>out </a:t>
            </a:r>
            <a:r>
              <a:rPr lang="en-US" sz="1800" dirty="0" smtClean="0">
                <a:latin typeface="Calibri" panose="020F0502020204030204" pitchFamily="34" charset="0"/>
              </a:rPr>
              <a:t> or download the </a:t>
            </a:r>
            <a:r>
              <a:rPr lang="en-US" sz="1800" dirty="0">
                <a:latin typeface="Calibri" panose="020F0502020204030204" pitchFamily="34" charset="0"/>
              </a:rPr>
              <a:t>coordinates for a</a:t>
            </a:r>
            <a:r>
              <a:rPr lang="en-US" sz="1800" dirty="0" smtClean="0">
                <a:latin typeface="Calibri" panose="020F0502020204030204" pitchFamily="34" charset="0"/>
              </a:rPr>
              <a:t> cache</a:t>
            </a:r>
          </a:p>
          <a:p>
            <a:pPr marL="0" indent="0">
              <a:lnSpc>
                <a:spcPct val="90000"/>
              </a:lnSpc>
              <a:buNone/>
            </a:pPr>
            <a:endParaRPr lang="en-US" sz="1800" dirty="0">
              <a:latin typeface="Calibri" panose="020F0502020204030204" pitchFamily="34" charset="0"/>
            </a:endParaRPr>
          </a:p>
          <a:p>
            <a:pPr>
              <a:lnSpc>
                <a:spcPct val="90000"/>
              </a:lnSpc>
            </a:pPr>
            <a:r>
              <a:rPr lang="en-US" sz="1800" dirty="0" smtClean="0">
                <a:latin typeface="Calibri" panose="020F0502020204030204" pitchFamily="34" charset="0"/>
              </a:rPr>
              <a:t>Use </a:t>
            </a:r>
            <a:r>
              <a:rPr lang="en-US" sz="1800" dirty="0">
                <a:latin typeface="Calibri" panose="020F0502020204030204" pitchFamily="34" charset="0"/>
              </a:rPr>
              <a:t>your GPS receiver</a:t>
            </a:r>
          </a:p>
          <a:p>
            <a:pPr>
              <a:lnSpc>
                <a:spcPct val="90000"/>
              </a:lnSpc>
              <a:buFontTx/>
              <a:buNone/>
            </a:pPr>
            <a:r>
              <a:rPr lang="en-US" sz="1800" dirty="0">
                <a:latin typeface="Calibri" panose="020F0502020204030204" pitchFamily="34" charset="0"/>
              </a:rPr>
              <a:t>	 to </a:t>
            </a:r>
            <a:r>
              <a:rPr lang="en-US" sz="1800" dirty="0" smtClean="0">
                <a:latin typeface="Calibri" panose="020F0502020204030204" pitchFamily="34" charset="0"/>
              </a:rPr>
              <a:t>locate </a:t>
            </a:r>
            <a:r>
              <a:rPr lang="en-US" sz="1800" dirty="0">
                <a:latin typeface="Calibri" panose="020F0502020204030204" pitchFamily="34" charset="0"/>
              </a:rPr>
              <a:t>the </a:t>
            </a:r>
            <a:r>
              <a:rPr lang="en-US" sz="1800" dirty="0" smtClean="0">
                <a:latin typeface="Calibri" panose="020F0502020204030204" pitchFamily="34" charset="0"/>
              </a:rPr>
              <a:t>site. </a:t>
            </a:r>
            <a:endParaRPr lang="en-US" sz="1800" dirty="0">
              <a:latin typeface="Calibri" panose="020F0502020204030204" pitchFamily="34" charset="0"/>
            </a:endParaRPr>
          </a:p>
          <a:p>
            <a:pPr>
              <a:lnSpc>
                <a:spcPct val="90000"/>
              </a:lnSpc>
              <a:buFontTx/>
              <a:buNone/>
            </a:pPr>
            <a:endParaRPr lang="en-US" sz="1800" dirty="0">
              <a:latin typeface="Calibri" panose="020F0502020204030204" pitchFamily="34" charset="0"/>
            </a:endParaRPr>
          </a:p>
          <a:p>
            <a:pPr>
              <a:lnSpc>
                <a:spcPct val="90000"/>
              </a:lnSpc>
            </a:pPr>
            <a:r>
              <a:rPr lang="en-US" sz="1800" dirty="0" smtClean="0">
                <a:latin typeface="Calibri" panose="020F0502020204030204" pitchFamily="34" charset="0"/>
              </a:rPr>
              <a:t>Keep </a:t>
            </a:r>
            <a:r>
              <a:rPr lang="en-US" sz="1800" dirty="0">
                <a:latin typeface="Calibri" panose="020F0502020204030204" pitchFamily="34" charset="0"/>
              </a:rPr>
              <a:t>in mind that </a:t>
            </a:r>
          </a:p>
          <a:p>
            <a:pPr>
              <a:lnSpc>
                <a:spcPct val="90000"/>
              </a:lnSpc>
              <a:buFontTx/>
              <a:buNone/>
            </a:pPr>
            <a:r>
              <a:rPr lang="en-US" sz="1800" dirty="0">
                <a:latin typeface="Calibri" panose="020F0502020204030204" pitchFamily="34" charset="0"/>
              </a:rPr>
              <a:t>   </a:t>
            </a:r>
            <a:r>
              <a:rPr lang="en-US" sz="1800" dirty="0" smtClean="0">
                <a:latin typeface="Calibri" panose="020F0502020204030204" pitchFamily="34" charset="0"/>
              </a:rPr>
              <a:t>   distances </a:t>
            </a:r>
            <a:r>
              <a:rPr lang="en-US" sz="1800" dirty="0">
                <a:latin typeface="Calibri" panose="020F0502020204030204" pitchFamily="34" charset="0"/>
              </a:rPr>
              <a:t>can be deceiving.</a:t>
            </a:r>
          </a:p>
          <a:p>
            <a:pPr>
              <a:lnSpc>
                <a:spcPct val="90000"/>
              </a:lnSpc>
            </a:pPr>
            <a:endParaRPr lang="en-US" sz="1800" dirty="0">
              <a:latin typeface="Calibri" panose="020F0502020204030204" pitchFamily="34" charset="0"/>
            </a:endParaRPr>
          </a:p>
        </p:txBody>
      </p:sp>
      <p:pic>
        <p:nvPicPr>
          <p:cNvPr id="17413" name="Picture 5" descr="gps screen"/>
          <p:cNvPicPr>
            <a:picLocks noChangeAspect="1" noChangeArrowheads="1"/>
          </p:cNvPicPr>
          <p:nvPr/>
        </p:nvPicPr>
        <p:blipFill>
          <a:blip r:embed="rId3"/>
          <a:srcRect/>
          <a:stretch>
            <a:fillRect/>
          </a:stretch>
        </p:blipFill>
        <p:spPr bwMode="auto">
          <a:xfrm>
            <a:off x="6231857" y="1233488"/>
            <a:ext cx="2239963" cy="2971800"/>
          </a:xfrm>
          <a:prstGeom prst="rect">
            <a:avLst/>
          </a:prstGeom>
          <a:noFill/>
        </p:spPr>
      </p:pic>
      <p:sp>
        <p:nvSpPr>
          <p:cNvPr id="17414" name="Line 6"/>
          <p:cNvSpPr>
            <a:spLocks noChangeShapeType="1"/>
          </p:cNvSpPr>
          <p:nvPr/>
        </p:nvSpPr>
        <p:spPr bwMode="auto">
          <a:xfrm flipV="1">
            <a:off x="4419600" y="1905000"/>
            <a:ext cx="1812256" cy="838200"/>
          </a:xfrm>
          <a:prstGeom prst="line">
            <a:avLst/>
          </a:prstGeom>
          <a:noFill/>
          <a:ln w="9525">
            <a:solidFill>
              <a:schemeClr val="tx1"/>
            </a:solidFill>
            <a:round/>
            <a:headEnd/>
            <a:tailEnd type="triangle" w="med" len="med"/>
          </a:ln>
          <a:effectLst/>
        </p:spPr>
        <p:txBody>
          <a:bodyPr wrap="none"/>
          <a:lstStyle/>
          <a:p>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55126">
            <a:off x="3863984" y="3394290"/>
            <a:ext cx="2412206" cy="3216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descr="royce3.PNG"/>
          <p:cNvPicPr>
            <a:picLocks noChangeAspect="1"/>
          </p:cNvPicPr>
          <p:nvPr/>
        </p:nvPicPr>
        <p:blipFill>
          <a:blip r:embed="rId5"/>
          <a:stretch>
            <a:fillRect/>
          </a:stretch>
        </p:blipFill>
        <p:spPr>
          <a:xfrm rot="-780000">
            <a:off x="7053386" y="4451741"/>
            <a:ext cx="1470985" cy="21459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royce4.PNG"/>
          <p:cNvPicPr>
            <a:picLocks noChangeAspect="1"/>
          </p:cNvPicPr>
          <p:nvPr/>
        </p:nvPicPr>
        <p:blipFill>
          <a:blip r:embed="rId6"/>
          <a:stretch>
            <a:fillRect/>
          </a:stretch>
        </p:blipFill>
        <p:spPr>
          <a:xfrm rot="480000">
            <a:off x="1348311" y="5240999"/>
            <a:ext cx="1259275" cy="15362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xmlns:p14="http://schemas.microsoft.com/office/powerpoint/2010/main">
    <p:cover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fade">
                                      <p:cBhvr>
                                        <p:cTn id="7" dur="1000"/>
                                        <p:tgtEl>
                                          <p:spTgt spid="17411">
                                            <p:txEl>
                                              <p:pRg st="0" end="0"/>
                                            </p:txEl>
                                          </p:spTgt>
                                        </p:tgtEl>
                                      </p:cBhvr>
                                    </p:animEffect>
                                    <p:anim calcmode="lin" valueType="num">
                                      <p:cBhvr>
                                        <p:cTn id="8" dur="1000" fill="hold"/>
                                        <p:tgtEl>
                                          <p:spTgt spid="174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4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411">
                                            <p:txEl>
                                              <p:pRg st="2" end="2"/>
                                            </p:txEl>
                                          </p:spTgt>
                                        </p:tgtEl>
                                        <p:attrNameLst>
                                          <p:attrName>style.visibility</p:attrName>
                                        </p:attrNameLst>
                                      </p:cBhvr>
                                      <p:to>
                                        <p:strVal val="visible"/>
                                      </p:to>
                                    </p:set>
                                    <p:animEffect transition="in" filter="fade">
                                      <p:cBhvr>
                                        <p:cTn id="14" dur="1000"/>
                                        <p:tgtEl>
                                          <p:spTgt spid="17411">
                                            <p:txEl>
                                              <p:pRg st="2" end="2"/>
                                            </p:txEl>
                                          </p:spTgt>
                                        </p:tgtEl>
                                      </p:cBhvr>
                                    </p:animEffect>
                                    <p:anim calcmode="lin" valueType="num">
                                      <p:cBhvr>
                                        <p:cTn id="15" dur="1000" fill="hold"/>
                                        <p:tgtEl>
                                          <p:spTgt spid="1741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7411">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7413"/>
                                        </p:tgtEl>
                                        <p:attrNameLst>
                                          <p:attrName>style.visibility</p:attrName>
                                        </p:attrNameLst>
                                      </p:cBhvr>
                                      <p:to>
                                        <p:strVal val="visible"/>
                                      </p:to>
                                    </p:set>
                                    <p:animEffect transition="in" filter="fade">
                                      <p:cBhvr>
                                        <p:cTn id="19" dur="1000"/>
                                        <p:tgtEl>
                                          <p:spTgt spid="17413"/>
                                        </p:tgtEl>
                                      </p:cBhvr>
                                    </p:animEffect>
                                    <p:anim calcmode="lin" valueType="num">
                                      <p:cBhvr>
                                        <p:cTn id="20" dur="1000" fill="hold"/>
                                        <p:tgtEl>
                                          <p:spTgt spid="17413"/>
                                        </p:tgtEl>
                                        <p:attrNameLst>
                                          <p:attrName>ppt_x</p:attrName>
                                        </p:attrNameLst>
                                      </p:cBhvr>
                                      <p:tavLst>
                                        <p:tav tm="0">
                                          <p:val>
                                            <p:strVal val="#ppt_x"/>
                                          </p:val>
                                        </p:tav>
                                        <p:tav tm="100000">
                                          <p:val>
                                            <p:strVal val="#ppt_x"/>
                                          </p:val>
                                        </p:tav>
                                      </p:tavLst>
                                    </p:anim>
                                    <p:anim calcmode="lin" valueType="num">
                                      <p:cBhvr>
                                        <p:cTn id="21" dur="1000" fill="hold"/>
                                        <p:tgtEl>
                                          <p:spTgt spid="1741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414"/>
                                        </p:tgtEl>
                                        <p:attrNameLst>
                                          <p:attrName>style.visibility</p:attrName>
                                        </p:attrNameLst>
                                      </p:cBhvr>
                                      <p:to>
                                        <p:strVal val="visible"/>
                                      </p:to>
                                    </p:set>
                                    <p:animEffect transition="in" filter="fade">
                                      <p:cBhvr>
                                        <p:cTn id="24" dur="1000"/>
                                        <p:tgtEl>
                                          <p:spTgt spid="17414"/>
                                        </p:tgtEl>
                                      </p:cBhvr>
                                    </p:animEffect>
                                    <p:anim calcmode="lin" valueType="num">
                                      <p:cBhvr>
                                        <p:cTn id="25" dur="1000" fill="hold"/>
                                        <p:tgtEl>
                                          <p:spTgt spid="17414"/>
                                        </p:tgtEl>
                                        <p:attrNameLst>
                                          <p:attrName>ppt_x</p:attrName>
                                        </p:attrNameLst>
                                      </p:cBhvr>
                                      <p:tavLst>
                                        <p:tav tm="0">
                                          <p:val>
                                            <p:strVal val="#ppt_x"/>
                                          </p:val>
                                        </p:tav>
                                        <p:tav tm="100000">
                                          <p:val>
                                            <p:strVal val="#ppt_x"/>
                                          </p:val>
                                        </p:tav>
                                      </p:tavLst>
                                    </p:anim>
                                    <p:anim calcmode="lin" valueType="num">
                                      <p:cBhvr>
                                        <p:cTn id="26" dur="1000" fill="hold"/>
                                        <p:tgtEl>
                                          <p:spTgt spid="174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7411">
                                            <p:txEl>
                                              <p:pRg st="4" end="4"/>
                                            </p:txEl>
                                          </p:spTgt>
                                        </p:tgtEl>
                                        <p:attrNameLst>
                                          <p:attrName>style.visibility</p:attrName>
                                        </p:attrNameLst>
                                      </p:cBhvr>
                                      <p:to>
                                        <p:strVal val="visible"/>
                                      </p:to>
                                    </p:set>
                                    <p:animEffect transition="in" filter="fade">
                                      <p:cBhvr>
                                        <p:cTn id="31" dur="1000"/>
                                        <p:tgtEl>
                                          <p:spTgt spid="17411">
                                            <p:txEl>
                                              <p:pRg st="4" end="4"/>
                                            </p:txEl>
                                          </p:spTgt>
                                        </p:tgtEl>
                                      </p:cBhvr>
                                    </p:animEffect>
                                    <p:anim calcmode="lin" valueType="num">
                                      <p:cBhvr>
                                        <p:cTn id="32" dur="1000" fill="hold"/>
                                        <p:tgtEl>
                                          <p:spTgt spid="17411">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17411">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7411">
                                            <p:txEl>
                                              <p:pRg st="5" end="5"/>
                                            </p:txEl>
                                          </p:spTgt>
                                        </p:tgtEl>
                                        <p:attrNameLst>
                                          <p:attrName>style.visibility</p:attrName>
                                        </p:attrNameLst>
                                      </p:cBhvr>
                                      <p:to>
                                        <p:strVal val="visible"/>
                                      </p:to>
                                    </p:set>
                                    <p:animEffect transition="in" filter="fade">
                                      <p:cBhvr>
                                        <p:cTn id="36" dur="1000"/>
                                        <p:tgtEl>
                                          <p:spTgt spid="17411">
                                            <p:txEl>
                                              <p:pRg st="5" end="5"/>
                                            </p:txEl>
                                          </p:spTgt>
                                        </p:tgtEl>
                                      </p:cBhvr>
                                    </p:animEffect>
                                    <p:anim calcmode="lin" valueType="num">
                                      <p:cBhvr>
                                        <p:cTn id="37" dur="1000" fill="hold"/>
                                        <p:tgtEl>
                                          <p:spTgt spid="17411">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1741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7411">
                                            <p:txEl>
                                              <p:pRg st="7" end="7"/>
                                            </p:txEl>
                                          </p:spTgt>
                                        </p:tgtEl>
                                        <p:attrNameLst>
                                          <p:attrName>style.visibility</p:attrName>
                                        </p:attrNameLst>
                                      </p:cBhvr>
                                      <p:to>
                                        <p:strVal val="visible"/>
                                      </p:to>
                                    </p:set>
                                    <p:animEffect transition="in" filter="fade">
                                      <p:cBhvr>
                                        <p:cTn id="43" dur="1000"/>
                                        <p:tgtEl>
                                          <p:spTgt spid="17411">
                                            <p:txEl>
                                              <p:pRg st="7" end="7"/>
                                            </p:txEl>
                                          </p:spTgt>
                                        </p:tgtEl>
                                      </p:cBhvr>
                                    </p:animEffect>
                                    <p:anim calcmode="lin" valueType="num">
                                      <p:cBhvr>
                                        <p:cTn id="44" dur="1000" fill="hold"/>
                                        <p:tgtEl>
                                          <p:spTgt spid="17411">
                                            <p:txEl>
                                              <p:pRg st="7" end="7"/>
                                            </p:txEl>
                                          </p:spTgt>
                                        </p:tgtEl>
                                        <p:attrNameLst>
                                          <p:attrName>ppt_x</p:attrName>
                                        </p:attrNameLst>
                                      </p:cBhvr>
                                      <p:tavLst>
                                        <p:tav tm="0">
                                          <p:val>
                                            <p:strVal val="#ppt_x"/>
                                          </p:val>
                                        </p:tav>
                                        <p:tav tm="100000">
                                          <p:val>
                                            <p:strVal val="#ppt_x"/>
                                          </p:val>
                                        </p:tav>
                                      </p:tavLst>
                                    </p:anim>
                                    <p:anim calcmode="lin" valueType="num">
                                      <p:cBhvr>
                                        <p:cTn id="45" dur="1000" fill="hold"/>
                                        <p:tgtEl>
                                          <p:spTgt spid="17411">
                                            <p:txEl>
                                              <p:pRg st="7" end="7"/>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7411">
                                            <p:txEl>
                                              <p:pRg st="8" end="8"/>
                                            </p:txEl>
                                          </p:spTgt>
                                        </p:tgtEl>
                                        <p:attrNameLst>
                                          <p:attrName>style.visibility</p:attrName>
                                        </p:attrNameLst>
                                      </p:cBhvr>
                                      <p:to>
                                        <p:strVal val="visible"/>
                                      </p:to>
                                    </p:set>
                                    <p:animEffect transition="in" filter="fade">
                                      <p:cBhvr>
                                        <p:cTn id="48" dur="1000"/>
                                        <p:tgtEl>
                                          <p:spTgt spid="17411">
                                            <p:txEl>
                                              <p:pRg st="8" end="8"/>
                                            </p:txEl>
                                          </p:spTgt>
                                        </p:tgtEl>
                                      </p:cBhvr>
                                    </p:animEffect>
                                    <p:anim calcmode="lin" valueType="num">
                                      <p:cBhvr>
                                        <p:cTn id="49" dur="1000" fill="hold"/>
                                        <p:tgtEl>
                                          <p:spTgt spid="17411">
                                            <p:txEl>
                                              <p:pRg st="8" end="8"/>
                                            </p:txEl>
                                          </p:spTgt>
                                        </p:tgtEl>
                                        <p:attrNameLst>
                                          <p:attrName>ppt_x</p:attrName>
                                        </p:attrNameLst>
                                      </p:cBhvr>
                                      <p:tavLst>
                                        <p:tav tm="0">
                                          <p:val>
                                            <p:strVal val="#ppt_x"/>
                                          </p:val>
                                        </p:tav>
                                        <p:tav tm="100000">
                                          <p:val>
                                            <p:strVal val="#ppt_x"/>
                                          </p:val>
                                        </p:tav>
                                      </p:tavLst>
                                    </p:anim>
                                    <p:anim calcmode="lin" valueType="num">
                                      <p:cBhvr>
                                        <p:cTn id="50" dur="1000" fill="hold"/>
                                        <p:tgtEl>
                                          <p:spTgt spid="17411">
                                            <p:txEl>
                                              <p:pRg st="8" end="8"/>
                                            </p:txEl>
                                          </p:spTgt>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1000"/>
                                        <p:tgtEl>
                                          <p:spTgt spid="4"/>
                                        </p:tgtEl>
                                      </p:cBhvr>
                                    </p:animEffect>
                                    <p:anim calcmode="lin" valueType="num">
                                      <p:cBhvr>
                                        <p:cTn id="54" dur="1000" fill="hold"/>
                                        <p:tgtEl>
                                          <p:spTgt spid="4"/>
                                        </p:tgtEl>
                                        <p:attrNameLst>
                                          <p:attrName>ppt_x</p:attrName>
                                        </p:attrNameLst>
                                      </p:cBhvr>
                                      <p:tavLst>
                                        <p:tav tm="0">
                                          <p:val>
                                            <p:strVal val="#ppt_x"/>
                                          </p:val>
                                        </p:tav>
                                        <p:tav tm="100000">
                                          <p:val>
                                            <p:strVal val="#ppt_x"/>
                                          </p:val>
                                        </p:tav>
                                      </p:tavLst>
                                    </p:anim>
                                    <p:anim calcmode="lin" valueType="num">
                                      <p:cBhvr>
                                        <p:cTn id="5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dirty="0">
                <a:latin typeface="Calibri" panose="020F0502020204030204" pitchFamily="34" charset="0"/>
              </a:rPr>
              <a:t>Geocache Jargon</a:t>
            </a:r>
          </a:p>
        </p:txBody>
      </p:sp>
      <p:sp>
        <p:nvSpPr>
          <p:cNvPr id="16387" name="Rectangle 3"/>
          <p:cNvSpPr>
            <a:spLocks noGrp="1" noChangeArrowheads="1"/>
          </p:cNvSpPr>
          <p:nvPr>
            <p:ph type="body" idx="1"/>
          </p:nvPr>
        </p:nvSpPr>
        <p:spPr>
          <a:xfrm>
            <a:off x="457200" y="2249905"/>
            <a:ext cx="7772400" cy="4357688"/>
          </a:xfrm>
        </p:spPr>
        <p:txBody>
          <a:bodyPr/>
          <a:lstStyle/>
          <a:p>
            <a:pPr>
              <a:lnSpc>
                <a:spcPct val="90000"/>
              </a:lnSpc>
            </a:pPr>
            <a:r>
              <a:rPr lang="en-US" sz="2400" b="1" dirty="0" smtClean="0">
                <a:latin typeface="Calibri" panose="020F0502020204030204" pitchFamily="34" charset="0"/>
              </a:rPr>
              <a:t>CITO</a:t>
            </a:r>
            <a:r>
              <a:rPr lang="en-US" sz="1800" dirty="0" smtClean="0">
                <a:latin typeface="Calibri" panose="020F0502020204030204" pitchFamily="34" charset="0"/>
              </a:rPr>
              <a:t>-Cache </a:t>
            </a:r>
            <a:r>
              <a:rPr lang="en-US" sz="1800" dirty="0">
                <a:latin typeface="Calibri" panose="020F0502020204030204" pitchFamily="34" charset="0"/>
              </a:rPr>
              <a:t>In Trash </a:t>
            </a:r>
            <a:r>
              <a:rPr lang="en-US" sz="1800" dirty="0" smtClean="0">
                <a:latin typeface="Calibri" panose="020F0502020204030204" pitchFamily="34" charset="0"/>
              </a:rPr>
              <a:t>Out</a:t>
            </a:r>
          </a:p>
          <a:p>
            <a:pPr marL="0" indent="0">
              <a:lnSpc>
                <a:spcPct val="90000"/>
              </a:lnSpc>
              <a:buNone/>
            </a:pPr>
            <a:endParaRPr lang="en-US" sz="1800" dirty="0">
              <a:latin typeface="Calibri" panose="020F0502020204030204" pitchFamily="34" charset="0"/>
            </a:endParaRPr>
          </a:p>
          <a:p>
            <a:pPr>
              <a:lnSpc>
                <a:spcPct val="90000"/>
              </a:lnSpc>
            </a:pPr>
            <a:r>
              <a:rPr lang="en-US" sz="2400" b="1" dirty="0">
                <a:latin typeface="Calibri" panose="020F0502020204030204" pitchFamily="34" charset="0"/>
              </a:rPr>
              <a:t>Datum</a:t>
            </a:r>
            <a:r>
              <a:rPr lang="en-US" sz="1800" dirty="0">
                <a:latin typeface="Calibri" panose="020F0502020204030204" pitchFamily="34" charset="0"/>
              </a:rPr>
              <a:t>-A datum is something used as a basis for calculating and measuring. In the case of GPS, </a:t>
            </a:r>
            <a:r>
              <a:rPr lang="en-US" sz="1800" dirty="0" err="1">
                <a:latin typeface="Calibri" panose="020F0502020204030204" pitchFamily="34" charset="0"/>
              </a:rPr>
              <a:t>datums</a:t>
            </a:r>
            <a:r>
              <a:rPr lang="en-US" sz="1800" dirty="0">
                <a:latin typeface="Calibri" panose="020F0502020204030204" pitchFamily="34" charset="0"/>
              </a:rPr>
              <a:t> are different calculations for determining longitude and latitude for a given location</a:t>
            </a:r>
            <a:r>
              <a:rPr lang="en-US" sz="1800" dirty="0" smtClean="0">
                <a:latin typeface="Calibri" panose="020F0502020204030204" pitchFamily="34" charset="0"/>
              </a:rPr>
              <a:t>.</a:t>
            </a:r>
          </a:p>
          <a:p>
            <a:pPr marL="0" indent="0">
              <a:lnSpc>
                <a:spcPct val="90000"/>
              </a:lnSpc>
              <a:buNone/>
            </a:pPr>
            <a:endParaRPr lang="en-US" sz="1800" dirty="0">
              <a:latin typeface="Calibri" panose="020F0502020204030204" pitchFamily="34" charset="0"/>
            </a:endParaRPr>
          </a:p>
          <a:p>
            <a:pPr>
              <a:lnSpc>
                <a:spcPct val="90000"/>
              </a:lnSpc>
            </a:pPr>
            <a:r>
              <a:rPr lang="en-US" sz="2400" b="1" dirty="0" err="1">
                <a:latin typeface="Calibri" panose="020F0502020204030204" pitchFamily="34" charset="0"/>
              </a:rPr>
              <a:t>Geomuggle</a:t>
            </a:r>
            <a:r>
              <a:rPr lang="en-US" sz="1800" b="1" dirty="0">
                <a:latin typeface="Calibri" panose="020F0502020204030204" pitchFamily="34" charset="0"/>
              </a:rPr>
              <a:t>-</a:t>
            </a:r>
            <a:r>
              <a:rPr lang="en-US" sz="1800" dirty="0">
                <a:latin typeface="Calibri" panose="020F0502020204030204" pitchFamily="34" charset="0"/>
              </a:rPr>
              <a:t>A non-</a:t>
            </a:r>
            <a:r>
              <a:rPr lang="en-US" sz="1800" dirty="0" err="1">
                <a:latin typeface="Calibri" panose="020F0502020204030204" pitchFamily="34" charset="0"/>
              </a:rPr>
              <a:t>geocacher</a:t>
            </a:r>
            <a:r>
              <a:rPr lang="en-US" sz="1800" dirty="0">
                <a:latin typeface="Calibri" panose="020F0502020204030204" pitchFamily="34" charset="0"/>
              </a:rPr>
              <a:t>. </a:t>
            </a:r>
            <a:r>
              <a:rPr lang="en-US" sz="1800" dirty="0" smtClean="0">
                <a:latin typeface="Calibri" panose="020F0502020204030204" pitchFamily="34" charset="0"/>
              </a:rPr>
              <a:t> Based </a:t>
            </a:r>
            <a:r>
              <a:rPr lang="en-US" sz="1800" dirty="0">
                <a:latin typeface="Calibri" panose="020F0502020204030204" pitchFamily="34" charset="0"/>
              </a:rPr>
              <a:t>on "Muggle" from the Harry Potter </a:t>
            </a:r>
            <a:r>
              <a:rPr lang="en-US" sz="1800" dirty="0" smtClean="0">
                <a:latin typeface="Calibri" panose="020F0502020204030204" pitchFamily="34" charset="0"/>
              </a:rPr>
              <a:t>series, the </a:t>
            </a:r>
            <a:r>
              <a:rPr lang="en-US" sz="1800" dirty="0">
                <a:latin typeface="Calibri" panose="020F0502020204030204" pitchFamily="34" charset="0"/>
              </a:rPr>
              <a:t>term is used after a non </a:t>
            </a:r>
            <a:r>
              <a:rPr lang="en-US" sz="1800" dirty="0" err="1">
                <a:latin typeface="Calibri" panose="020F0502020204030204" pitchFamily="34" charset="0"/>
              </a:rPr>
              <a:t>geocacher</a:t>
            </a:r>
            <a:r>
              <a:rPr lang="en-US" sz="1800" dirty="0">
                <a:latin typeface="Calibri" panose="020F0502020204030204" pitchFamily="34" charset="0"/>
              </a:rPr>
              <a:t> looks puzzled at a </a:t>
            </a:r>
            <a:r>
              <a:rPr lang="en-US" sz="1800" dirty="0" err="1">
                <a:latin typeface="Calibri" panose="020F0502020204030204" pitchFamily="34" charset="0"/>
              </a:rPr>
              <a:t>geocacher</a:t>
            </a:r>
            <a:r>
              <a:rPr lang="en-US" sz="1800" dirty="0">
                <a:latin typeface="Calibri" panose="020F0502020204030204" pitchFamily="34" charset="0"/>
              </a:rPr>
              <a:t> making circles with their GPS receiver, or when a non-</a:t>
            </a:r>
            <a:r>
              <a:rPr lang="en-US" sz="1800" dirty="0" err="1">
                <a:latin typeface="Calibri" panose="020F0502020204030204" pitchFamily="34" charset="0"/>
              </a:rPr>
              <a:t>geocacher</a:t>
            </a:r>
            <a:r>
              <a:rPr lang="en-US" sz="1800" dirty="0">
                <a:latin typeface="Calibri" panose="020F0502020204030204" pitchFamily="34" charset="0"/>
              </a:rPr>
              <a:t> accidentally finds a cache. </a:t>
            </a:r>
            <a:r>
              <a:rPr lang="en-US" sz="1800" dirty="0" err="1">
                <a:latin typeface="Calibri" panose="020F0502020204030204" pitchFamily="34" charset="0"/>
              </a:rPr>
              <a:t>Geomuggles</a:t>
            </a:r>
            <a:r>
              <a:rPr lang="en-US" sz="1800" dirty="0">
                <a:latin typeface="Calibri" panose="020F0502020204030204" pitchFamily="34" charset="0"/>
              </a:rPr>
              <a:t> are mostly harmless</a:t>
            </a:r>
            <a:r>
              <a:rPr lang="en-US" sz="1800" dirty="0" smtClean="0">
                <a:latin typeface="Calibri" panose="020F0502020204030204" pitchFamily="34" charset="0"/>
              </a:rPr>
              <a:t>.</a:t>
            </a:r>
          </a:p>
          <a:p>
            <a:pPr marL="0" indent="0">
              <a:lnSpc>
                <a:spcPct val="90000"/>
              </a:lnSpc>
              <a:buNone/>
            </a:pPr>
            <a:r>
              <a:rPr lang="en-US" sz="1800" dirty="0" smtClean="0">
                <a:latin typeface="Calibri" panose="020F0502020204030204" pitchFamily="34" charset="0"/>
              </a:rPr>
              <a:t> </a:t>
            </a:r>
          </a:p>
          <a:p>
            <a:pPr>
              <a:lnSpc>
                <a:spcPct val="90000"/>
              </a:lnSpc>
            </a:pPr>
            <a:r>
              <a:rPr lang="en-US" sz="2400" b="1" dirty="0">
                <a:latin typeface="Calibri" panose="020F0502020204030204" pitchFamily="34" charset="0"/>
              </a:rPr>
              <a:t>Hitchhiker</a:t>
            </a:r>
            <a:r>
              <a:rPr lang="en-US" sz="1800" b="1" dirty="0">
                <a:latin typeface="Calibri" panose="020F0502020204030204" pitchFamily="34" charset="0"/>
              </a:rPr>
              <a:t>-</a:t>
            </a:r>
            <a:r>
              <a:rPr lang="en-US" sz="1800" dirty="0">
                <a:latin typeface="Calibri" panose="020F0502020204030204" pitchFamily="34" charset="0"/>
              </a:rPr>
              <a:t> Item placed in a cache with instructions to be taken to other caches.</a:t>
            </a:r>
          </a:p>
          <a:p>
            <a:pPr marL="0" indent="0">
              <a:lnSpc>
                <a:spcPct val="90000"/>
              </a:lnSpc>
              <a:buNone/>
            </a:pPr>
            <a:endParaRPr lang="en-US" sz="1800" dirty="0">
              <a:latin typeface="Calibri" panose="020F0502020204030204" pitchFamily="34" charset="0"/>
            </a:endParaRPr>
          </a:p>
          <a:p>
            <a:pPr>
              <a:lnSpc>
                <a:spcPct val="90000"/>
              </a:lnSpc>
              <a:buFontTx/>
              <a:buNone/>
            </a:pPr>
            <a:endParaRPr lang="en-US" sz="1800" dirty="0">
              <a:latin typeface="Calibri" panose="020F0502020204030204" pitchFamily="34" charset="0"/>
            </a:endParaRPr>
          </a:p>
          <a:p>
            <a:pPr marL="0" indent="0">
              <a:lnSpc>
                <a:spcPct val="90000"/>
              </a:lnSpc>
              <a:buNone/>
            </a:pPr>
            <a:endParaRPr lang="en-US" sz="2000" dirty="0">
              <a:latin typeface="Calibri" panose="020F0502020204030204" pitchFamily="34" charset="0"/>
            </a:endParaRPr>
          </a:p>
          <a:p>
            <a:pPr>
              <a:lnSpc>
                <a:spcPct val="90000"/>
              </a:lnSpc>
            </a:pPr>
            <a:endParaRPr lang="en-US" sz="2000" dirty="0">
              <a:latin typeface="Calibri" panose="020F0502020204030204" pitchFamily="34" charset="0"/>
            </a:endParaRPr>
          </a:p>
          <a:p>
            <a:pPr>
              <a:lnSpc>
                <a:spcPct val="90000"/>
              </a:lnSpc>
            </a:pPr>
            <a:endParaRPr lang="en-US" sz="2000" dirty="0">
              <a:latin typeface="Calibri" panose="020F0502020204030204" pitchFamily="34" charset="0"/>
            </a:endParaRPr>
          </a:p>
        </p:txBody>
      </p:sp>
      <p:pic>
        <p:nvPicPr>
          <p:cNvPr id="3" name="Picture 2"/>
          <p:cNvPicPr>
            <a:picLocks noChangeAspect="1"/>
          </p:cNvPicPr>
          <p:nvPr/>
        </p:nvPicPr>
        <p:blipFill>
          <a:blip r:embed="rId3"/>
          <a:stretch>
            <a:fillRect/>
          </a:stretch>
        </p:blipFill>
        <p:spPr>
          <a:xfrm>
            <a:off x="6019800" y="844185"/>
            <a:ext cx="2377646" cy="3609145"/>
          </a:xfrm>
          <a:prstGeom prst="rect">
            <a:avLst/>
          </a:prstGeom>
        </p:spPr>
      </p:pic>
    </p:spTree>
  </p:cSld>
  <p:clrMapOvr>
    <a:masterClrMapping/>
  </p:clrMapOvr>
  <p:transition xmlns:p14="http://schemas.microsoft.com/office/powerpoint/2010/main">
    <p:cover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fade">
                                      <p:cBhvr>
                                        <p:cTn id="7" dur="1000"/>
                                        <p:tgtEl>
                                          <p:spTgt spid="16387">
                                            <p:txEl>
                                              <p:pRg st="0" end="0"/>
                                            </p:txEl>
                                          </p:spTgt>
                                        </p:tgtEl>
                                      </p:cBhvr>
                                    </p:animEffect>
                                    <p:anim calcmode="lin" valueType="num">
                                      <p:cBhvr>
                                        <p:cTn id="8" dur="10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38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387">
                                            <p:txEl>
                                              <p:pRg st="2" end="2"/>
                                            </p:txEl>
                                          </p:spTgt>
                                        </p:tgtEl>
                                        <p:attrNameLst>
                                          <p:attrName>style.visibility</p:attrName>
                                        </p:attrNameLst>
                                      </p:cBhvr>
                                      <p:to>
                                        <p:strVal val="visible"/>
                                      </p:to>
                                    </p:set>
                                    <p:animEffect transition="in" filter="fade">
                                      <p:cBhvr>
                                        <p:cTn id="14" dur="1000"/>
                                        <p:tgtEl>
                                          <p:spTgt spid="16387">
                                            <p:txEl>
                                              <p:pRg st="2" end="2"/>
                                            </p:txEl>
                                          </p:spTgt>
                                        </p:tgtEl>
                                      </p:cBhvr>
                                    </p:animEffect>
                                    <p:anim calcmode="lin" valueType="num">
                                      <p:cBhvr>
                                        <p:cTn id="15" dur="1000" fill="hold"/>
                                        <p:tgtEl>
                                          <p:spTgt spid="1638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638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387">
                                            <p:txEl>
                                              <p:pRg st="4" end="4"/>
                                            </p:txEl>
                                          </p:spTgt>
                                        </p:tgtEl>
                                        <p:attrNameLst>
                                          <p:attrName>style.visibility</p:attrName>
                                        </p:attrNameLst>
                                      </p:cBhvr>
                                      <p:to>
                                        <p:strVal val="visible"/>
                                      </p:to>
                                    </p:set>
                                    <p:animEffect transition="in" filter="fade">
                                      <p:cBhvr>
                                        <p:cTn id="21" dur="1000"/>
                                        <p:tgtEl>
                                          <p:spTgt spid="16387">
                                            <p:txEl>
                                              <p:pRg st="4" end="4"/>
                                            </p:txEl>
                                          </p:spTgt>
                                        </p:tgtEl>
                                      </p:cBhvr>
                                    </p:animEffect>
                                    <p:anim calcmode="lin" valueType="num">
                                      <p:cBhvr>
                                        <p:cTn id="22" dur="1000" fill="hold"/>
                                        <p:tgtEl>
                                          <p:spTgt spid="16387">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638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387">
                                            <p:txEl>
                                              <p:pRg st="6" end="6"/>
                                            </p:txEl>
                                          </p:spTgt>
                                        </p:tgtEl>
                                        <p:attrNameLst>
                                          <p:attrName>style.visibility</p:attrName>
                                        </p:attrNameLst>
                                      </p:cBhvr>
                                      <p:to>
                                        <p:strVal val="visible"/>
                                      </p:to>
                                    </p:set>
                                    <p:animEffect transition="in" filter="fade">
                                      <p:cBhvr>
                                        <p:cTn id="28" dur="1000"/>
                                        <p:tgtEl>
                                          <p:spTgt spid="16387">
                                            <p:txEl>
                                              <p:pRg st="6" end="6"/>
                                            </p:txEl>
                                          </p:spTgt>
                                        </p:tgtEl>
                                      </p:cBhvr>
                                    </p:animEffect>
                                    <p:anim calcmode="lin" valueType="num">
                                      <p:cBhvr>
                                        <p:cTn id="29" dur="1000" fill="hold"/>
                                        <p:tgtEl>
                                          <p:spTgt spid="16387">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1638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dirty="0" smtClean="0">
                <a:latin typeface="Calibri"/>
              </a:rPr>
              <a:t>Jargon Continued…</a:t>
            </a:r>
            <a:endParaRPr lang="en-US" dirty="0">
              <a:latin typeface="Calibri"/>
            </a:endParaRPr>
          </a:p>
        </p:txBody>
      </p:sp>
      <p:sp>
        <p:nvSpPr>
          <p:cNvPr id="19459" name="Rectangle 3"/>
          <p:cNvSpPr>
            <a:spLocks noGrp="1" noChangeArrowheads="1"/>
          </p:cNvSpPr>
          <p:nvPr>
            <p:ph type="body" idx="1"/>
          </p:nvPr>
        </p:nvSpPr>
        <p:spPr>
          <a:xfrm>
            <a:off x="685800" y="1828800"/>
            <a:ext cx="7772400" cy="4114800"/>
          </a:xfrm>
        </p:spPr>
        <p:txBody>
          <a:bodyPr/>
          <a:lstStyle/>
          <a:p>
            <a:pPr marL="0" indent="0">
              <a:buNone/>
            </a:pPr>
            <a:endParaRPr lang="en-US" sz="2000" dirty="0">
              <a:latin typeface="+mj-lt"/>
            </a:endParaRPr>
          </a:p>
          <a:p>
            <a:r>
              <a:rPr lang="en-US" sz="2400" b="1" dirty="0">
                <a:latin typeface="Calibri"/>
              </a:rPr>
              <a:t>Spoiler</a:t>
            </a:r>
            <a:r>
              <a:rPr lang="en-US" sz="2000" dirty="0">
                <a:latin typeface="Calibri"/>
              </a:rPr>
              <a:t> </a:t>
            </a:r>
            <a:r>
              <a:rPr lang="en-US" sz="2000" dirty="0" smtClean="0">
                <a:latin typeface="Calibri"/>
              </a:rPr>
              <a:t>– duh.. Left online by cache finder…</a:t>
            </a:r>
          </a:p>
          <a:p>
            <a:pPr marL="0" indent="0">
              <a:buNone/>
            </a:pPr>
            <a:endParaRPr lang="en-US" sz="2000" dirty="0">
              <a:latin typeface="+mj-lt"/>
            </a:endParaRPr>
          </a:p>
          <a:p>
            <a:r>
              <a:rPr lang="en-US" sz="2400" b="1" dirty="0" smtClean="0">
                <a:latin typeface="Calibri"/>
              </a:rPr>
              <a:t>TFTC</a:t>
            </a:r>
            <a:r>
              <a:rPr lang="en-US" sz="2000" b="1" dirty="0" smtClean="0">
                <a:latin typeface="Calibri"/>
              </a:rPr>
              <a:t> </a:t>
            </a:r>
            <a:r>
              <a:rPr lang="en-US" sz="2000" dirty="0" smtClean="0">
                <a:latin typeface="Calibri"/>
              </a:rPr>
              <a:t>- </a:t>
            </a:r>
            <a:r>
              <a:rPr lang="en-US" sz="2000" b="1" dirty="0" smtClean="0">
                <a:latin typeface="Calibri"/>
              </a:rPr>
              <a:t> </a:t>
            </a:r>
            <a:r>
              <a:rPr lang="en-US" sz="2000" dirty="0" smtClean="0">
                <a:latin typeface="Calibri"/>
              </a:rPr>
              <a:t>Thanks For The Cache</a:t>
            </a:r>
          </a:p>
          <a:p>
            <a:endParaRPr lang="en-US" sz="2000" dirty="0">
              <a:latin typeface="+mj-lt"/>
            </a:endParaRPr>
          </a:p>
          <a:p>
            <a:r>
              <a:rPr lang="en-US" sz="2000" b="1" dirty="0">
                <a:latin typeface="Calibri"/>
              </a:rPr>
              <a:t>TNLN</a:t>
            </a:r>
            <a:r>
              <a:rPr lang="en-US" sz="2000" dirty="0">
                <a:latin typeface="Calibri"/>
              </a:rPr>
              <a:t> </a:t>
            </a:r>
            <a:r>
              <a:rPr lang="en-US" sz="2000" dirty="0" smtClean="0">
                <a:latin typeface="Calibri"/>
              </a:rPr>
              <a:t>- Took </a:t>
            </a:r>
            <a:r>
              <a:rPr lang="en-US" sz="2000" dirty="0">
                <a:latin typeface="Calibri"/>
              </a:rPr>
              <a:t>Nothing. Left </a:t>
            </a:r>
            <a:r>
              <a:rPr lang="en-US" sz="2000" dirty="0" smtClean="0">
                <a:latin typeface="Calibri"/>
              </a:rPr>
              <a:t>Nothing</a:t>
            </a:r>
            <a:endParaRPr lang="en-US" sz="2000" dirty="0">
              <a:latin typeface="Calibri"/>
            </a:endParaRPr>
          </a:p>
          <a:p>
            <a:endParaRPr lang="en-US" sz="2000" b="1" dirty="0" smtClean="0">
              <a:latin typeface="+mj-lt"/>
            </a:endParaRPr>
          </a:p>
          <a:p>
            <a:r>
              <a:rPr lang="en-US" sz="2400" b="1" dirty="0" smtClean="0">
                <a:latin typeface="Calibri"/>
              </a:rPr>
              <a:t>Travel Bug/</a:t>
            </a:r>
            <a:r>
              <a:rPr lang="en-US" sz="2400" b="1" dirty="0" err="1" smtClean="0">
                <a:latin typeface="Calibri"/>
              </a:rPr>
              <a:t>Trackable</a:t>
            </a:r>
            <a:r>
              <a:rPr lang="en-US" sz="2000" dirty="0" smtClean="0">
                <a:latin typeface="Calibri"/>
              </a:rPr>
              <a:t> – hitchhiker, meant to travel</a:t>
            </a:r>
          </a:p>
          <a:p>
            <a:pPr marL="0" indent="0">
              <a:buNone/>
            </a:pPr>
            <a:endParaRPr lang="en-US" sz="2000" dirty="0">
              <a:latin typeface="+mj-lt"/>
            </a:endParaRPr>
          </a:p>
          <a:p>
            <a:r>
              <a:rPr lang="en-US" sz="2000" b="1" dirty="0" smtClean="0">
                <a:latin typeface="Calibri"/>
              </a:rPr>
              <a:t>Waypoint </a:t>
            </a:r>
            <a:r>
              <a:rPr lang="en-US" sz="2000" dirty="0" smtClean="0">
                <a:latin typeface="Calibri"/>
              </a:rPr>
              <a:t>- </a:t>
            </a:r>
            <a:r>
              <a:rPr lang="en-US" sz="2000" dirty="0">
                <a:latin typeface="Calibri"/>
              </a:rPr>
              <a:t>C</a:t>
            </a:r>
            <a:r>
              <a:rPr lang="en-US" sz="2000" dirty="0" smtClean="0">
                <a:latin typeface="Calibri"/>
              </a:rPr>
              <a:t>oordinates </a:t>
            </a:r>
            <a:r>
              <a:rPr lang="en-US" sz="2000" dirty="0">
                <a:latin typeface="Calibri"/>
              </a:rPr>
              <a:t>representing points on the surface of the </a:t>
            </a:r>
            <a:r>
              <a:rPr lang="en-US" sz="2000" dirty="0" smtClean="0">
                <a:latin typeface="Calibri"/>
              </a:rPr>
              <a:t>Earth (that point the way!)</a:t>
            </a:r>
            <a:endParaRPr lang="en-US" sz="2000" dirty="0">
              <a:latin typeface="Calibri"/>
            </a:endParaRPr>
          </a:p>
        </p:txBody>
      </p:sp>
      <p:pic>
        <p:nvPicPr>
          <p:cNvPr id="3" name="Picture 2"/>
          <p:cNvPicPr>
            <a:picLocks noChangeAspect="1"/>
          </p:cNvPicPr>
          <p:nvPr/>
        </p:nvPicPr>
        <p:blipFill>
          <a:blip r:embed="rId3"/>
          <a:stretch>
            <a:fillRect/>
          </a:stretch>
        </p:blipFill>
        <p:spPr>
          <a:xfrm>
            <a:off x="8324850" y="5541502"/>
            <a:ext cx="819150" cy="1285875"/>
          </a:xfrm>
          <a:prstGeom prst="rect">
            <a:avLst/>
          </a:prstGeom>
        </p:spPr>
      </p:pic>
      <p:pic>
        <p:nvPicPr>
          <p:cNvPr id="2" name="Picture 1" descr="royce5.PNG"/>
          <p:cNvPicPr>
            <a:picLocks noChangeAspect="1"/>
          </p:cNvPicPr>
          <p:nvPr/>
        </p:nvPicPr>
        <p:blipFill>
          <a:blip r:embed="rId4"/>
          <a:stretch>
            <a:fillRect/>
          </a:stretch>
        </p:blipFill>
        <p:spPr>
          <a:xfrm rot="472596">
            <a:off x="6689286" y="1098793"/>
            <a:ext cx="1874906" cy="326190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xmlns:p14="http://schemas.microsoft.com/office/powerpoint/2010/main">
    <p:cover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459">
                                            <p:txEl>
                                              <p:pRg st="1" end="1"/>
                                            </p:txEl>
                                          </p:spTgt>
                                        </p:tgtEl>
                                        <p:attrNameLst>
                                          <p:attrName>style.visibility</p:attrName>
                                        </p:attrNameLst>
                                      </p:cBhvr>
                                      <p:to>
                                        <p:strVal val="visible"/>
                                      </p:to>
                                    </p:set>
                                    <p:animEffect transition="in" filter="fade">
                                      <p:cBhvr>
                                        <p:cTn id="7" dur="1000"/>
                                        <p:tgtEl>
                                          <p:spTgt spid="19459">
                                            <p:txEl>
                                              <p:pRg st="1" end="1"/>
                                            </p:txEl>
                                          </p:spTgt>
                                        </p:tgtEl>
                                      </p:cBhvr>
                                    </p:animEffect>
                                    <p:anim calcmode="lin" valueType="num">
                                      <p:cBhvr>
                                        <p:cTn id="8" dur="1000" fill="hold"/>
                                        <p:tgtEl>
                                          <p:spTgt spid="1945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945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459">
                                            <p:txEl>
                                              <p:pRg st="3" end="3"/>
                                            </p:txEl>
                                          </p:spTgt>
                                        </p:tgtEl>
                                        <p:attrNameLst>
                                          <p:attrName>style.visibility</p:attrName>
                                        </p:attrNameLst>
                                      </p:cBhvr>
                                      <p:to>
                                        <p:strVal val="visible"/>
                                      </p:to>
                                    </p:set>
                                    <p:animEffect transition="in" filter="fade">
                                      <p:cBhvr>
                                        <p:cTn id="14" dur="1000"/>
                                        <p:tgtEl>
                                          <p:spTgt spid="19459">
                                            <p:txEl>
                                              <p:pRg st="3" end="3"/>
                                            </p:txEl>
                                          </p:spTgt>
                                        </p:tgtEl>
                                      </p:cBhvr>
                                    </p:animEffect>
                                    <p:anim calcmode="lin" valueType="num">
                                      <p:cBhvr>
                                        <p:cTn id="15" dur="1000" fill="hold"/>
                                        <p:tgtEl>
                                          <p:spTgt spid="19459">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1945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459">
                                            <p:txEl>
                                              <p:pRg st="5" end="5"/>
                                            </p:txEl>
                                          </p:spTgt>
                                        </p:tgtEl>
                                        <p:attrNameLst>
                                          <p:attrName>style.visibility</p:attrName>
                                        </p:attrNameLst>
                                      </p:cBhvr>
                                      <p:to>
                                        <p:strVal val="visible"/>
                                      </p:to>
                                    </p:set>
                                    <p:animEffect transition="in" filter="fade">
                                      <p:cBhvr>
                                        <p:cTn id="21" dur="1000"/>
                                        <p:tgtEl>
                                          <p:spTgt spid="19459">
                                            <p:txEl>
                                              <p:pRg st="5" end="5"/>
                                            </p:txEl>
                                          </p:spTgt>
                                        </p:tgtEl>
                                      </p:cBhvr>
                                    </p:animEffect>
                                    <p:anim calcmode="lin" valueType="num">
                                      <p:cBhvr>
                                        <p:cTn id="22" dur="1000" fill="hold"/>
                                        <p:tgtEl>
                                          <p:spTgt spid="19459">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1945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9459">
                                            <p:txEl>
                                              <p:pRg st="7" end="7"/>
                                            </p:txEl>
                                          </p:spTgt>
                                        </p:tgtEl>
                                        <p:attrNameLst>
                                          <p:attrName>style.visibility</p:attrName>
                                        </p:attrNameLst>
                                      </p:cBhvr>
                                      <p:to>
                                        <p:strVal val="visible"/>
                                      </p:to>
                                    </p:set>
                                    <p:animEffect transition="in" filter="fade">
                                      <p:cBhvr>
                                        <p:cTn id="28" dur="1000"/>
                                        <p:tgtEl>
                                          <p:spTgt spid="19459">
                                            <p:txEl>
                                              <p:pRg st="7" end="7"/>
                                            </p:txEl>
                                          </p:spTgt>
                                        </p:tgtEl>
                                      </p:cBhvr>
                                    </p:animEffect>
                                    <p:anim calcmode="lin" valueType="num">
                                      <p:cBhvr>
                                        <p:cTn id="29" dur="1000" fill="hold"/>
                                        <p:tgtEl>
                                          <p:spTgt spid="19459">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1945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9459">
                                            <p:txEl>
                                              <p:pRg st="9" end="9"/>
                                            </p:txEl>
                                          </p:spTgt>
                                        </p:tgtEl>
                                        <p:attrNameLst>
                                          <p:attrName>style.visibility</p:attrName>
                                        </p:attrNameLst>
                                      </p:cBhvr>
                                      <p:to>
                                        <p:strVal val="visible"/>
                                      </p:to>
                                    </p:set>
                                    <p:animEffect transition="in" filter="fade">
                                      <p:cBhvr>
                                        <p:cTn id="35" dur="1000"/>
                                        <p:tgtEl>
                                          <p:spTgt spid="19459">
                                            <p:txEl>
                                              <p:pRg st="9" end="9"/>
                                            </p:txEl>
                                          </p:spTgt>
                                        </p:tgtEl>
                                      </p:cBhvr>
                                    </p:animEffect>
                                    <p:anim calcmode="lin" valueType="num">
                                      <p:cBhvr>
                                        <p:cTn id="36" dur="1000" fill="hold"/>
                                        <p:tgtEl>
                                          <p:spTgt spid="19459">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19459">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a:rPr>
              <a:t>Geocaching for Instruction</a:t>
            </a:r>
            <a:endParaRPr lang="en-US" dirty="0">
              <a:latin typeface="Calibri"/>
            </a:endParaRPr>
          </a:p>
        </p:txBody>
      </p:sp>
      <p:sp>
        <p:nvSpPr>
          <p:cNvPr id="3" name="Text Placeholder 2"/>
          <p:cNvSpPr>
            <a:spLocks noGrp="1"/>
          </p:cNvSpPr>
          <p:nvPr>
            <p:ph type="body" sz="half" idx="1"/>
          </p:nvPr>
        </p:nvSpPr>
        <p:spPr>
          <a:xfrm>
            <a:off x="685800" y="2147888"/>
            <a:ext cx="7848600" cy="4114800"/>
          </a:xfrm>
        </p:spPr>
        <p:txBody>
          <a:bodyPr/>
          <a:lstStyle/>
          <a:p>
            <a:r>
              <a:rPr lang="en-US" sz="3000" dirty="0" smtClean="0">
                <a:latin typeface="Calibri" panose="020F0502020204030204" pitchFamily="34" charset="0"/>
              </a:rPr>
              <a:t>Hide caches on school campus marking their location (waypoint) with GPS.</a:t>
            </a:r>
          </a:p>
          <a:p>
            <a:r>
              <a:rPr lang="en-US" sz="3000" dirty="0" smtClean="0">
                <a:latin typeface="Calibri" panose="020F0502020204030204" pitchFamily="34" charset="0"/>
              </a:rPr>
              <a:t>Load coordinates to other devices (</a:t>
            </a:r>
            <a:r>
              <a:rPr lang="en-US" sz="3000" dirty="0" err="1" smtClean="0">
                <a:latin typeface="Calibri" panose="020F0502020204030204" pitchFamily="34" charset="0"/>
              </a:rPr>
              <a:t>EasyGPS</a:t>
            </a:r>
            <a:r>
              <a:rPr lang="en-US" sz="3000" dirty="0" smtClean="0">
                <a:latin typeface="Calibri" panose="020F0502020204030204" pitchFamily="34" charset="0"/>
              </a:rPr>
              <a:t>) or have students enter the coordinates instead.</a:t>
            </a:r>
          </a:p>
          <a:p>
            <a:r>
              <a:rPr lang="en-US" sz="3000" dirty="0" smtClean="0">
                <a:latin typeface="Calibri" panose="020F0502020204030204" pitchFamily="34" charset="0"/>
              </a:rPr>
              <a:t>Give students specific caches to find using GPS units.</a:t>
            </a:r>
          </a:p>
          <a:p>
            <a:r>
              <a:rPr lang="en-US" sz="3000" dirty="0" smtClean="0">
                <a:latin typeface="Calibri" panose="020F0502020204030204" pitchFamily="34" charset="0"/>
              </a:rPr>
              <a:t>Have last class pick up all cache finds.</a:t>
            </a:r>
            <a:endParaRPr lang="en-US" sz="3000" dirty="0">
              <a:latin typeface="Calibri" panose="020F0502020204030204" pitchFamily="34" charset="0"/>
            </a:endParaRPr>
          </a:p>
        </p:txBody>
      </p:sp>
    </p:spTree>
    <p:extLst>
      <p:ext uri="{BB962C8B-B14F-4D97-AF65-F5344CB8AC3E}">
        <p14:creationId xmlns:p14="http://schemas.microsoft.com/office/powerpoint/2010/main" val="37498878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0" y="1905000"/>
            <a:ext cx="2381250" cy="4210050"/>
          </a:xfrm>
          <a:prstGeom prst="rect">
            <a:avLst/>
          </a:prstGeom>
        </p:spPr>
      </p:pic>
      <p:sp>
        <p:nvSpPr>
          <p:cNvPr id="4" name="TextBox 3"/>
          <p:cNvSpPr txBox="1"/>
          <p:nvPr/>
        </p:nvSpPr>
        <p:spPr>
          <a:xfrm>
            <a:off x="7162800" y="4572000"/>
            <a:ext cx="1589731" cy="830997"/>
          </a:xfrm>
          <a:prstGeom prst="rect">
            <a:avLst/>
          </a:prstGeom>
          <a:noFill/>
        </p:spPr>
        <p:txBody>
          <a:bodyPr wrap="none" rtlCol="0">
            <a:spAutoFit/>
          </a:bodyPr>
          <a:lstStyle/>
          <a:p>
            <a:r>
              <a:rPr lang="en-US" dirty="0" smtClean="0"/>
              <a:t>On/Off and</a:t>
            </a:r>
          </a:p>
          <a:p>
            <a:r>
              <a:rPr lang="en-US" dirty="0" smtClean="0"/>
              <a:t>Backlight</a:t>
            </a:r>
            <a:endParaRPr lang="en-US" dirty="0"/>
          </a:p>
        </p:txBody>
      </p:sp>
      <p:sp>
        <p:nvSpPr>
          <p:cNvPr id="5" name="TextBox 4"/>
          <p:cNvSpPr txBox="1"/>
          <p:nvPr/>
        </p:nvSpPr>
        <p:spPr>
          <a:xfrm>
            <a:off x="7162800" y="1443335"/>
            <a:ext cx="816249" cy="461665"/>
          </a:xfrm>
          <a:prstGeom prst="rect">
            <a:avLst/>
          </a:prstGeom>
          <a:noFill/>
        </p:spPr>
        <p:txBody>
          <a:bodyPr wrap="none" rtlCol="0">
            <a:spAutoFit/>
          </a:bodyPr>
          <a:lstStyle/>
          <a:p>
            <a:r>
              <a:rPr lang="en-US" dirty="0" smtClean="0"/>
              <a:t>Back</a:t>
            </a:r>
            <a:endParaRPr lang="en-US" dirty="0"/>
          </a:p>
        </p:txBody>
      </p:sp>
      <p:sp>
        <p:nvSpPr>
          <p:cNvPr id="6" name="TextBox 5"/>
          <p:cNvSpPr txBox="1"/>
          <p:nvPr/>
        </p:nvSpPr>
        <p:spPr>
          <a:xfrm>
            <a:off x="7162800" y="3005209"/>
            <a:ext cx="1192955" cy="461665"/>
          </a:xfrm>
          <a:prstGeom prst="rect">
            <a:avLst/>
          </a:prstGeom>
          <a:noFill/>
        </p:spPr>
        <p:txBody>
          <a:bodyPr wrap="none" rtlCol="0">
            <a:spAutoFit/>
          </a:bodyPr>
          <a:lstStyle/>
          <a:p>
            <a:r>
              <a:rPr lang="en-US" dirty="0" smtClean="0"/>
              <a:t>Joystick</a:t>
            </a:r>
            <a:endParaRPr lang="en-US" dirty="0"/>
          </a:p>
        </p:txBody>
      </p:sp>
      <p:sp>
        <p:nvSpPr>
          <p:cNvPr id="7" name="TextBox 6"/>
          <p:cNvSpPr txBox="1"/>
          <p:nvPr/>
        </p:nvSpPr>
        <p:spPr>
          <a:xfrm>
            <a:off x="838200" y="3886200"/>
            <a:ext cx="902811" cy="461665"/>
          </a:xfrm>
          <a:prstGeom prst="rect">
            <a:avLst/>
          </a:prstGeom>
          <a:noFill/>
        </p:spPr>
        <p:txBody>
          <a:bodyPr wrap="none" rtlCol="0">
            <a:spAutoFit/>
          </a:bodyPr>
          <a:lstStyle/>
          <a:p>
            <a:r>
              <a:rPr lang="en-US" dirty="0" smtClean="0"/>
              <a:t>Menu</a:t>
            </a:r>
            <a:endParaRPr lang="en-US" dirty="0"/>
          </a:p>
        </p:txBody>
      </p:sp>
      <p:sp>
        <p:nvSpPr>
          <p:cNvPr id="8" name="TextBox 7"/>
          <p:cNvSpPr txBox="1"/>
          <p:nvPr/>
        </p:nvSpPr>
        <p:spPr>
          <a:xfrm>
            <a:off x="635811" y="1443335"/>
            <a:ext cx="2345514" cy="461665"/>
          </a:xfrm>
          <a:prstGeom prst="rect">
            <a:avLst/>
          </a:prstGeom>
          <a:noFill/>
        </p:spPr>
        <p:txBody>
          <a:bodyPr wrap="none" rtlCol="0">
            <a:spAutoFit/>
          </a:bodyPr>
          <a:lstStyle/>
          <a:p>
            <a:r>
              <a:rPr lang="en-US" dirty="0" smtClean="0"/>
              <a:t>Menu Navigation</a:t>
            </a:r>
            <a:endParaRPr lang="en-US" dirty="0"/>
          </a:p>
        </p:txBody>
      </p:sp>
      <p:cxnSp>
        <p:nvCxnSpPr>
          <p:cNvPr id="14" name="Straight Arrow Connector 13"/>
          <p:cNvCxnSpPr>
            <a:stCxn id="8" idx="2"/>
          </p:cNvCxnSpPr>
          <p:nvPr/>
        </p:nvCxnSpPr>
        <p:spPr bwMode="auto">
          <a:xfrm>
            <a:off x="1808568" y="1905000"/>
            <a:ext cx="1772832" cy="990600"/>
          </a:xfrm>
          <a:prstGeom prst="straightConnector1">
            <a:avLst/>
          </a:prstGeom>
          <a:solidFill>
            <a:schemeClr val="accent1"/>
          </a:solidFill>
          <a:ln w="9525" cap="flat" cmpd="sng" algn="ctr">
            <a:solidFill>
              <a:schemeClr val="tx2"/>
            </a:solidFill>
            <a:prstDash val="solid"/>
            <a:round/>
            <a:headEnd type="none" w="med" len="med"/>
            <a:tailEnd type="triangle"/>
          </a:ln>
          <a:effectLst/>
        </p:spPr>
      </p:cxnSp>
      <p:cxnSp>
        <p:nvCxnSpPr>
          <p:cNvPr id="17" name="Straight Arrow Connector 16"/>
          <p:cNvCxnSpPr/>
          <p:nvPr/>
        </p:nvCxnSpPr>
        <p:spPr bwMode="auto">
          <a:xfrm flipV="1">
            <a:off x="1808568" y="3657600"/>
            <a:ext cx="1772832" cy="352425"/>
          </a:xfrm>
          <a:prstGeom prst="straightConnector1">
            <a:avLst/>
          </a:prstGeom>
          <a:solidFill>
            <a:schemeClr val="accent1"/>
          </a:solidFill>
          <a:ln w="9525" cap="flat" cmpd="sng" algn="ctr">
            <a:solidFill>
              <a:schemeClr val="tx2"/>
            </a:solidFill>
            <a:prstDash val="solid"/>
            <a:round/>
            <a:headEnd type="none" w="med" len="med"/>
            <a:tailEnd type="triangle"/>
          </a:ln>
          <a:effectLst/>
        </p:spPr>
      </p:cxnSp>
      <p:cxnSp>
        <p:nvCxnSpPr>
          <p:cNvPr id="20" name="Straight Arrow Connector 19"/>
          <p:cNvCxnSpPr>
            <a:stCxn id="5" idx="1"/>
          </p:cNvCxnSpPr>
          <p:nvPr/>
        </p:nvCxnSpPr>
        <p:spPr bwMode="auto">
          <a:xfrm flipH="1">
            <a:off x="5962650" y="1674168"/>
            <a:ext cx="1200150" cy="916632"/>
          </a:xfrm>
          <a:prstGeom prst="straightConnector1">
            <a:avLst/>
          </a:prstGeom>
          <a:solidFill>
            <a:schemeClr val="accent1"/>
          </a:solidFill>
          <a:ln w="9525" cap="flat" cmpd="sng" algn="ctr">
            <a:solidFill>
              <a:schemeClr val="tx2"/>
            </a:solidFill>
            <a:prstDash val="solid"/>
            <a:round/>
            <a:headEnd type="none" w="med" len="med"/>
            <a:tailEnd type="triangle"/>
          </a:ln>
          <a:effectLst/>
        </p:spPr>
      </p:cxnSp>
      <p:cxnSp>
        <p:nvCxnSpPr>
          <p:cNvPr id="24" name="Straight Arrow Connector 23"/>
          <p:cNvCxnSpPr>
            <a:stCxn id="6" idx="1"/>
          </p:cNvCxnSpPr>
          <p:nvPr/>
        </p:nvCxnSpPr>
        <p:spPr bwMode="auto">
          <a:xfrm flipH="1" flipV="1">
            <a:off x="5334000" y="3144679"/>
            <a:ext cx="1828800" cy="91363"/>
          </a:xfrm>
          <a:prstGeom prst="straightConnector1">
            <a:avLst/>
          </a:prstGeom>
          <a:solidFill>
            <a:schemeClr val="accent1"/>
          </a:solidFill>
          <a:ln w="9525" cap="flat" cmpd="sng" algn="ctr">
            <a:solidFill>
              <a:schemeClr val="accent2">
                <a:lumMod val="90000"/>
              </a:schemeClr>
            </a:solidFill>
            <a:prstDash val="solid"/>
            <a:round/>
            <a:headEnd type="none" w="med" len="med"/>
            <a:tailEnd type="triangle"/>
          </a:ln>
          <a:effectLst/>
        </p:spPr>
      </p:cxnSp>
      <p:cxnSp>
        <p:nvCxnSpPr>
          <p:cNvPr id="27" name="Straight Arrow Connector 26"/>
          <p:cNvCxnSpPr>
            <a:stCxn id="4" idx="1"/>
          </p:cNvCxnSpPr>
          <p:nvPr/>
        </p:nvCxnSpPr>
        <p:spPr bwMode="auto">
          <a:xfrm flipH="1" flipV="1">
            <a:off x="5962650" y="3691009"/>
            <a:ext cx="1200150" cy="1296490"/>
          </a:xfrm>
          <a:prstGeom prst="straightConnector1">
            <a:avLst/>
          </a:prstGeom>
          <a:solidFill>
            <a:schemeClr val="accent1"/>
          </a:solidFill>
          <a:ln w="9525" cap="flat" cmpd="sng" algn="ctr">
            <a:solidFill>
              <a:schemeClr val="tx2"/>
            </a:solidFill>
            <a:prstDash val="solid"/>
            <a:round/>
            <a:headEnd type="none" w="med" len="med"/>
            <a:tailEnd type="triangle"/>
          </a:ln>
          <a:effectLst/>
        </p:spPr>
      </p:cxnSp>
    </p:spTree>
    <p:extLst>
      <p:ext uri="{BB962C8B-B14F-4D97-AF65-F5344CB8AC3E}">
        <p14:creationId xmlns:p14="http://schemas.microsoft.com/office/powerpoint/2010/main" val="361919079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758" y="488836"/>
            <a:ext cx="7010400" cy="1162050"/>
          </a:xfrm>
        </p:spPr>
        <p:txBody>
          <a:bodyPr/>
          <a:lstStyle/>
          <a:p>
            <a:r>
              <a:rPr lang="en-US" sz="4000" dirty="0" smtClean="0">
                <a:latin typeface="Calibri"/>
              </a:rPr>
              <a:t>Mark a Waypoint (cache)</a:t>
            </a:r>
            <a:endParaRPr lang="en-US" sz="4000" dirty="0">
              <a:latin typeface="Calibri"/>
            </a:endParaRPr>
          </a:p>
        </p:txBody>
      </p:sp>
      <p:sp>
        <p:nvSpPr>
          <p:cNvPr id="4" name="Text Placeholder 3"/>
          <p:cNvSpPr>
            <a:spLocks noGrp="1"/>
          </p:cNvSpPr>
          <p:nvPr>
            <p:ph type="body" sz="half" idx="2"/>
          </p:nvPr>
        </p:nvSpPr>
        <p:spPr>
          <a:xfrm>
            <a:off x="457200" y="1903412"/>
            <a:ext cx="3008313" cy="4691063"/>
          </a:xfrm>
        </p:spPr>
        <p:txBody>
          <a:bodyPr/>
          <a:lstStyle/>
          <a:p>
            <a:r>
              <a:rPr lang="en-US" sz="2000" dirty="0" smtClean="0">
                <a:latin typeface="Calibri"/>
              </a:rPr>
              <a:t>Before collecting new </a:t>
            </a:r>
            <a:r>
              <a:rPr lang="en-US" sz="2000" dirty="0" err="1" smtClean="0">
                <a:latin typeface="Calibri"/>
              </a:rPr>
              <a:t>waypoints,delete</a:t>
            </a:r>
            <a:r>
              <a:rPr lang="en-US" sz="2000" dirty="0" smtClean="0">
                <a:latin typeface="Calibri"/>
              </a:rPr>
              <a:t> ALL current waypoints on the GPS. </a:t>
            </a:r>
          </a:p>
          <a:p>
            <a:endParaRPr lang="en-US" sz="2000" dirty="0" smtClean="0">
              <a:latin typeface="+mj-lt"/>
            </a:endParaRPr>
          </a:p>
          <a:p>
            <a:r>
              <a:rPr lang="en-US" sz="2000" dirty="0" smtClean="0">
                <a:latin typeface="Calibri"/>
              </a:rPr>
              <a:t>Using joystick, highlight WAYPOINT MANAGER. Press joystick IN to select.</a:t>
            </a:r>
          </a:p>
          <a:p>
            <a:endParaRPr lang="en-US" sz="2000" dirty="0">
              <a:latin typeface="+mj-lt"/>
            </a:endParaRPr>
          </a:p>
          <a:p>
            <a:r>
              <a:rPr lang="en-US" sz="2000" dirty="0" smtClean="0">
                <a:latin typeface="Calibri"/>
              </a:rPr>
              <a:t>Press MENU BUTTON on left side of GPS and select DELETE ALL.</a:t>
            </a:r>
          </a:p>
          <a:p>
            <a:endParaRPr lang="en-US" sz="2400" dirty="0">
              <a:latin typeface="+mj-lt"/>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5309" y="2134909"/>
            <a:ext cx="4870848" cy="3653136"/>
          </a:xfrm>
          <a:prstGeom prst="rect">
            <a:avLst/>
          </a:prstGeom>
        </p:spPr>
      </p:pic>
      <p:pic>
        <p:nvPicPr>
          <p:cNvPr id="10" name="Content Placeholder 9"/>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rot="16200000">
            <a:off x="3954858" y="2286745"/>
            <a:ext cx="5111750" cy="3833812"/>
          </a:xfrm>
        </p:spPr>
      </p:pic>
      <p:cxnSp>
        <p:nvCxnSpPr>
          <p:cNvPr id="12" name="Straight Arrow Connector 11"/>
          <p:cNvCxnSpPr/>
          <p:nvPr/>
        </p:nvCxnSpPr>
        <p:spPr bwMode="auto">
          <a:xfrm flipV="1">
            <a:off x="3276600" y="3505200"/>
            <a:ext cx="2398517" cy="1981201"/>
          </a:xfrm>
          <a:prstGeom prst="straightConnector1">
            <a:avLst/>
          </a:prstGeom>
          <a:ln>
            <a:solidFill>
              <a:srgbClr val="C00000"/>
            </a:solidFill>
            <a:headEnd type="none" w="med" len="med"/>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6302225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412" y="434577"/>
            <a:ext cx="7848600" cy="1162050"/>
          </a:xfrm>
        </p:spPr>
        <p:txBody>
          <a:bodyPr/>
          <a:lstStyle/>
          <a:p>
            <a:r>
              <a:rPr lang="en-US" sz="4000" dirty="0" smtClean="0">
                <a:latin typeface="Calibri"/>
                <a:cs typeface="Times New Roman"/>
              </a:rPr>
              <a:t>Waypoints and Cache </a:t>
            </a:r>
            <a:r>
              <a:rPr lang="en-US" sz="4000" dirty="0">
                <a:latin typeface="Calibri"/>
                <a:cs typeface="Times New Roman"/>
              </a:rPr>
              <a:t>Boxes</a:t>
            </a:r>
          </a:p>
        </p:txBody>
      </p:sp>
      <p:sp>
        <p:nvSpPr>
          <p:cNvPr id="4" name="Text Placeholder 3"/>
          <p:cNvSpPr>
            <a:spLocks noGrp="1"/>
          </p:cNvSpPr>
          <p:nvPr>
            <p:ph type="body" sz="half" idx="2"/>
          </p:nvPr>
        </p:nvSpPr>
        <p:spPr>
          <a:xfrm>
            <a:off x="379412" y="1845468"/>
            <a:ext cx="3008313" cy="4691063"/>
          </a:xfrm>
        </p:spPr>
        <p:txBody>
          <a:bodyPr/>
          <a:lstStyle/>
          <a:p>
            <a:r>
              <a:rPr lang="en-US" dirty="0">
                <a:latin typeface="Calibri"/>
              </a:rPr>
              <a:t>Place </a:t>
            </a:r>
            <a:r>
              <a:rPr lang="en-US" dirty="0" smtClean="0">
                <a:latin typeface="Calibri"/>
              </a:rPr>
              <a:t>your FIRST </a:t>
            </a:r>
            <a:r>
              <a:rPr lang="en-US" dirty="0">
                <a:latin typeface="Calibri"/>
              </a:rPr>
              <a:t>cache box in it’s hiding location.</a:t>
            </a:r>
          </a:p>
          <a:p>
            <a:endParaRPr lang="en-US" dirty="0"/>
          </a:p>
          <a:p>
            <a:r>
              <a:rPr lang="en-US" dirty="0">
                <a:latin typeface="Calibri"/>
              </a:rPr>
              <a:t>Hold the GPS device over the hiding spot or as near as possible.</a:t>
            </a:r>
          </a:p>
          <a:p>
            <a:endParaRPr lang="en-US" dirty="0"/>
          </a:p>
          <a:p>
            <a:r>
              <a:rPr lang="en-US" dirty="0">
                <a:latin typeface="Calibri"/>
              </a:rPr>
              <a:t>Navigate to MARK WAYPOINT on the GPS and press the joystick IN to select</a:t>
            </a:r>
            <a:r>
              <a:rPr lang="en-US" dirty="0" smtClean="0">
                <a:latin typeface="Calibri"/>
              </a:rPr>
              <a:t>.  </a:t>
            </a:r>
          </a:p>
          <a:p>
            <a:endParaRPr lang="en-US" dirty="0"/>
          </a:p>
          <a:p>
            <a:r>
              <a:rPr lang="en-US" dirty="0" smtClean="0">
                <a:latin typeface="Calibri"/>
              </a:rPr>
              <a:t>Make sure the FIRST waypoint number is 001.  Highlight DONE at the bottom and press the joystick IN to select.</a:t>
            </a:r>
          </a:p>
          <a:p>
            <a:endParaRPr lang="en-US" dirty="0"/>
          </a:p>
          <a:p>
            <a:r>
              <a:rPr lang="en-US" dirty="0" smtClean="0">
                <a:latin typeface="Calibri"/>
              </a:rPr>
              <a:t>Repeat all steps on this slide for each cache – making sure to click DONE each time so number for cache box = waypoint number.</a:t>
            </a:r>
            <a:endParaRPr lang="en-US" dirty="0">
              <a:latin typeface="Calibri"/>
            </a:endParaRPr>
          </a:p>
          <a:p>
            <a:endParaRPr lang="en-US" dirty="0"/>
          </a:p>
          <a:p>
            <a:endParaRPr lang="en-US" dirty="0"/>
          </a:p>
          <a:p>
            <a:endParaRPr lang="en-US" dirty="0"/>
          </a:p>
        </p:txBody>
      </p:sp>
      <p:pic>
        <p:nvPicPr>
          <p:cNvPr id="12" name="Picture 11"/>
          <p:cNvPicPr>
            <a:picLocks noChangeAspect="1"/>
          </p:cNvPicPr>
          <p:nvPr/>
        </p:nvPicPr>
        <p:blipFill>
          <a:blip r:embed="rId3"/>
          <a:stretch>
            <a:fillRect/>
          </a:stretch>
        </p:blipFill>
        <p:spPr>
          <a:xfrm>
            <a:off x="3649601" y="1845468"/>
            <a:ext cx="5114987" cy="3834716"/>
          </a:xfrm>
          <a:prstGeom prst="rect">
            <a:avLst/>
          </a:prstGeom>
        </p:spPr>
      </p:pic>
      <p:pic>
        <p:nvPicPr>
          <p:cNvPr id="14" name="Picture 13"/>
          <p:cNvPicPr>
            <a:picLocks noChangeAspect="1"/>
          </p:cNvPicPr>
          <p:nvPr/>
        </p:nvPicPr>
        <p:blipFill>
          <a:blip r:embed="rId4"/>
          <a:stretch>
            <a:fillRect/>
          </a:stretch>
        </p:blipFill>
        <p:spPr>
          <a:xfrm>
            <a:off x="3649601" y="1845468"/>
            <a:ext cx="5114987" cy="3838004"/>
          </a:xfrm>
          <a:prstGeom prst="rect">
            <a:avLst/>
          </a:prstGeom>
        </p:spPr>
      </p:pic>
      <p:cxnSp>
        <p:nvCxnSpPr>
          <p:cNvPr id="16" name="Straight Arrow Connector 15"/>
          <p:cNvCxnSpPr/>
          <p:nvPr/>
        </p:nvCxnSpPr>
        <p:spPr bwMode="auto">
          <a:xfrm flipV="1">
            <a:off x="3124200" y="3505200"/>
            <a:ext cx="2895600" cy="1066800"/>
          </a:xfrm>
          <a:prstGeom prst="straightConnector1">
            <a:avLst/>
          </a:prstGeom>
          <a:ln>
            <a:solidFill>
              <a:srgbClr val="C00000"/>
            </a:solidFill>
            <a:headEnd type="none" w="med" len="med"/>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5235884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000"/>
                                        <p:tgtEl>
                                          <p:spTgt spid="14"/>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135" y="1039894"/>
            <a:ext cx="7772400" cy="1143000"/>
          </a:xfrm>
        </p:spPr>
        <p:txBody>
          <a:bodyPr/>
          <a:lstStyle/>
          <a:p>
            <a:r>
              <a:rPr lang="en-US" dirty="0" err="1" smtClean="0">
                <a:latin typeface="Calibri"/>
              </a:rPr>
              <a:t>EasyGPS</a:t>
            </a:r>
            <a:endParaRPr lang="en-US" dirty="0">
              <a:latin typeface="Calibri"/>
            </a:endParaRPr>
          </a:p>
        </p:txBody>
      </p:sp>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343864" y="1762192"/>
            <a:ext cx="4725059" cy="2943635"/>
          </a:xfrm>
        </p:spPr>
      </p:pic>
      <p:sp>
        <p:nvSpPr>
          <p:cNvPr id="5" name="Text Placeholder 4"/>
          <p:cNvSpPr>
            <a:spLocks noGrp="1"/>
          </p:cNvSpPr>
          <p:nvPr>
            <p:ph type="body" sz="half" idx="1"/>
          </p:nvPr>
        </p:nvSpPr>
        <p:spPr/>
        <p:txBody>
          <a:bodyPr/>
          <a:lstStyle/>
          <a:p>
            <a:r>
              <a:rPr lang="en-US" sz="2800" dirty="0" smtClean="0">
                <a:latin typeface="Calibri"/>
              </a:rPr>
              <a:t>Download </a:t>
            </a:r>
            <a:r>
              <a:rPr lang="en-US" sz="2800" dirty="0" err="1" smtClean="0">
                <a:latin typeface="Calibri"/>
              </a:rPr>
              <a:t>EasyGPS</a:t>
            </a:r>
            <a:r>
              <a:rPr lang="en-US" sz="2800" dirty="0" smtClean="0">
                <a:latin typeface="Calibri"/>
              </a:rPr>
              <a:t> from EasyGPS.com (free)</a:t>
            </a:r>
          </a:p>
          <a:p>
            <a:r>
              <a:rPr lang="en-US" sz="2800" dirty="0" smtClean="0">
                <a:latin typeface="Calibri"/>
              </a:rPr>
              <a:t>FIRST TIME USE:</a:t>
            </a:r>
          </a:p>
          <a:p>
            <a:pPr marL="514350" indent="-514350">
              <a:buAutoNum type="arabicPeriod"/>
            </a:pPr>
            <a:r>
              <a:rPr lang="en-US" sz="2800" dirty="0" smtClean="0">
                <a:latin typeface="Calibri"/>
              </a:rPr>
              <a:t>Select GPS device</a:t>
            </a:r>
          </a:p>
          <a:p>
            <a:pPr marL="514350" indent="-514350">
              <a:buAutoNum type="arabicPeriod"/>
            </a:pPr>
            <a:r>
              <a:rPr lang="en-US" sz="2800" dirty="0" smtClean="0">
                <a:latin typeface="Calibri"/>
              </a:rPr>
              <a:t>Setup units of measure</a:t>
            </a:r>
          </a:p>
          <a:p>
            <a:pPr marL="514350" indent="-514350">
              <a:buAutoNum type="arabicPeriod"/>
            </a:pPr>
            <a:r>
              <a:rPr lang="en-US" sz="2800" dirty="0" smtClean="0">
                <a:latin typeface="Calibri"/>
              </a:rPr>
              <a:t>Distance, Area, etc.</a:t>
            </a:r>
          </a:p>
          <a:p>
            <a:pPr marL="514350" indent="-514350">
              <a:buAutoNum type="arabicPeriod"/>
            </a:pPr>
            <a:endParaRPr lang="en-US" sz="2800" dirty="0" smtClean="0"/>
          </a:p>
          <a:p>
            <a:pPr marL="514350" indent="-514350">
              <a:buAutoNum type="arabicPeriod"/>
            </a:pPr>
            <a:endParaRPr lang="en-US" sz="2800" dirty="0" smtClean="0"/>
          </a:p>
          <a:p>
            <a:pPr marL="0" indent="0">
              <a:buNone/>
            </a:pPr>
            <a:endParaRPr lang="en-US" sz="2800" dirty="0" smtClean="0"/>
          </a:p>
          <a:p>
            <a:pPr marL="0" indent="0">
              <a:buNone/>
            </a:pP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1529" y="3739755"/>
            <a:ext cx="4725059" cy="289600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1529" y="2729316"/>
            <a:ext cx="4725059" cy="2951944"/>
          </a:xfrm>
          <a:prstGeom prst="rect">
            <a:avLst/>
          </a:prstGeom>
        </p:spPr>
      </p:pic>
      <p:pic>
        <p:nvPicPr>
          <p:cNvPr id="8" name="Picture 7"/>
          <p:cNvPicPr>
            <a:picLocks noChangeAspect="1"/>
          </p:cNvPicPr>
          <p:nvPr/>
        </p:nvPicPr>
        <p:blipFill>
          <a:blip r:embed="rId6"/>
          <a:stretch>
            <a:fillRect/>
          </a:stretch>
        </p:blipFill>
        <p:spPr>
          <a:xfrm>
            <a:off x="4315335" y="1487038"/>
            <a:ext cx="4682928" cy="2917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1524000" y="303075"/>
            <a:ext cx="6005427" cy="461665"/>
          </a:xfrm>
          <a:prstGeom prst="rect">
            <a:avLst/>
          </a:prstGeom>
          <a:noFill/>
        </p:spPr>
        <p:txBody>
          <a:bodyPr wrap="none" rtlCol="0">
            <a:spAutoFit/>
          </a:bodyPr>
          <a:lstStyle/>
          <a:p>
            <a:r>
              <a:rPr lang="en-US" dirty="0" smtClean="0"/>
              <a:t>Downloading Waypoints to Multiple Devices </a:t>
            </a:r>
            <a:endParaRPr lang="en-US" dirty="0"/>
          </a:p>
        </p:txBody>
      </p:sp>
    </p:spTree>
    <p:extLst>
      <p:ext uri="{BB962C8B-B14F-4D97-AF65-F5344CB8AC3E}">
        <p14:creationId xmlns:p14="http://schemas.microsoft.com/office/powerpoint/2010/main" val="9139047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500"/>
                                        <p:tgtEl>
                                          <p:spTgt spid="5">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500"/>
                                        <p:tgtEl>
                                          <p:spTgt spid="5">
                                            <p:txEl>
                                              <p:pRg st="2" end="2"/>
                                            </p:txEl>
                                          </p:spTgt>
                                        </p:tgtEl>
                                      </p:cBhvr>
                                    </p:animEffect>
                                  </p:childTnLst>
                                </p:cTn>
                              </p:par>
                              <p:par>
                                <p:cTn id="20" presetID="10" presetClass="exit" presetSubtype="0" fill="hold" nodeType="with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fade">
                                      <p:cBhvr>
                                        <p:cTn id="31" dur="500"/>
                                        <p:tgtEl>
                                          <p:spTgt spid="5">
                                            <p:txEl>
                                              <p:pRg st="3" end="3"/>
                                            </p:txEl>
                                          </p:spTgt>
                                        </p:tgtEl>
                                      </p:cBhvr>
                                    </p:animEffect>
                                  </p:childTnLst>
                                </p:cTn>
                              </p:par>
                              <p:par>
                                <p:cTn id="32" presetID="10" presetClass="exit" presetSubtype="0" fill="hold" nodeType="withEffect">
                                  <p:stCondLst>
                                    <p:cond delay="0"/>
                                  </p:stCondLst>
                                  <p:childTnLst>
                                    <p:animEffect transition="out" filter="fade">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par>
                                <p:cTn id="35" presetID="10" presetClass="entr" presetSubtype="0" fill="hold" nodeType="withEffect">
                                  <p:stCondLst>
                                    <p:cond delay="25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fade">
                                      <p:cBhvr>
                                        <p:cTn id="42" dur="500"/>
                                        <p:tgtEl>
                                          <p:spTgt spid="5">
                                            <p:txEl>
                                              <p:pRg st="4" end="4"/>
                                            </p:txEl>
                                          </p:spTgt>
                                        </p:tgtEl>
                                      </p:cBhvr>
                                    </p:animEffect>
                                  </p:childTnLst>
                                </p:cTn>
                              </p:par>
                              <p:par>
                                <p:cTn id="43" presetID="10" presetClass="exit" presetSubtype="0" fill="hold" nodeType="withEffect">
                                  <p:stCondLst>
                                    <p:cond delay="0"/>
                                  </p:stCondLst>
                                  <p:childTnLst>
                                    <p:animEffect transition="out" filter="fade">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childTnLst>
                          </p:cTn>
                        </p:par>
                        <p:par>
                          <p:cTn id="46" fill="hold">
                            <p:stCondLst>
                              <p:cond delay="500"/>
                            </p:stCondLst>
                            <p:childTnLst>
                              <p:par>
                                <p:cTn id="47" presetID="10" presetClass="entr" presetSubtype="0" fill="hold" nodeType="afterEffect">
                                  <p:stCondLst>
                                    <p:cond delay="25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a:rPr>
              <a:t>Loading Coordinates/Waypoints</a:t>
            </a:r>
            <a:endParaRPr lang="en-US" dirty="0">
              <a:latin typeface="Calibri"/>
            </a:endParaRPr>
          </a:p>
        </p:txBody>
      </p:sp>
      <p:sp>
        <p:nvSpPr>
          <p:cNvPr id="3" name="Text Placeholder 2"/>
          <p:cNvSpPr>
            <a:spLocks noGrp="1"/>
          </p:cNvSpPr>
          <p:nvPr>
            <p:ph type="body" sz="half" idx="1"/>
          </p:nvPr>
        </p:nvSpPr>
        <p:spPr>
          <a:xfrm>
            <a:off x="685800" y="1905000"/>
            <a:ext cx="3810000" cy="4114800"/>
          </a:xfrm>
        </p:spPr>
        <p:txBody>
          <a:bodyPr/>
          <a:lstStyle/>
          <a:p>
            <a:r>
              <a:rPr lang="en-US" sz="2800" dirty="0" smtClean="0">
                <a:latin typeface="Calibri"/>
              </a:rPr>
              <a:t>Connect the GPS you used to mark your waypoints to a computer via the USB cable.</a:t>
            </a:r>
          </a:p>
          <a:p>
            <a:r>
              <a:rPr lang="en-US" sz="2800" dirty="0" smtClean="0">
                <a:latin typeface="Calibri"/>
              </a:rPr>
              <a:t>In </a:t>
            </a:r>
            <a:r>
              <a:rPr lang="en-US" sz="2800" dirty="0" err="1" smtClean="0">
                <a:latin typeface="Calibri"/>
              </a:rPr>
              <a:t>EasyGPS</a:t>
            </a:r>
            <a:r>
              <a:rPr lang="en-US" sz="2800" dirty="0" smtClean="0">
                <a:latin typeface="Calibri"/>
              </a:rPr>
              <a:t>, select RECEIVE.</a:t>
            </a:r>
          </a:p>
          <a:p>
            <a:r>
              <a:rPr lang="en-US" sz="2800" dirty="0" smtClean="0">
                <a:latin typeface="Calibri"/>
              </a:rPr>
              <a:t>Remove this GPS, connect another.</a:t>
            </a:r>
          </a:p>
          <a:p>
            <a:r>
              <a:rPr lang="en-US" sz="2800" dirty="0" smtClean="0">
                <a:latin typeface="Calibri"/>
              </a:rPr>
              <a:t>Select SEND.  </a:t>
            </a:r>
            <a:endParaRPr lang="en-US" sz="2800" dirty="0">
              <a:latin typeface="Calibri"/>
            </a:endParaRPr>
          </a:p>
        </p:txBody>
      </p:sp>
      <p:pic>
        <p:nvPicPr>
          <p:cNvPr id="6" name="Picture 5"/>
          <p:cNvPicPr>
            <a:picLocks noChangeAspect="1"/>
          </p:cNvPicPr>
          <p:nvPr/>
        </p:nvPicPr>
        <p:blipFill>
          <a:blip r:embed="rId3"/>
          <a:stretch>
            <a:fillRect/>
          </a:stretch>
        </p:blipFill>
        <p:spPr>
          <a:xfrm>
            <a:off x="4495800" y="2073275"/>
            <a:ext cx="4635163" cy="3282694"/>
          </a:xfrm>
          <a:prstGeom prst="rect">
            <a:avLst/>
          </a:prstGeom>
        </p:spPr>
      </p:pic>
      <p:pic>
        <p:nvPicPr>
          <p:cNvPr id="7" name="Picture 6"/>
          <p:cNvPicPr>
            <a:picLocks noChangeAspect="1"/>
          </p:cNvPicPr>
          <p:nvPr/>
        </p:nvPicPr>
        <p:blipFill>
          <a:blip r:embed="rId4"/>
          <a:stretch>
            <a:fillRect/>
          </a:stretch>
        </p:blipFill>
        <p:spPr>
          <a:xfrm>
            <a:off x="4495800" y="3101340"/>
            <a:ext cx="4565034" cy="3604260"/>
          </a:xfrm>
          <a:prstGeom prst="rect">
            <a:avLst/>
          </a:prstGeom>
        </p:spPr>
      </p:pic>
      <p:cxnSp>
        <p:nvCxnSpPr>
          <p:cNvPr id="9" name="Straight Arrow Connector 8"/>
          <p:cNvCxnSpPr/>
          <p:nvPr/>
        </p:nvCxnSpPr>
        <p:spPr bwMode="auto">
          <a:xfrm flipV="1">
            <a:off x="3584883" y="2590800"/>
            <a:ext cx="3654117" cy="1600200"/>
          </a:xfrm>
          <a:prstGeom prst="straightConnector1">
            <a:avLst/>
          </a:prstGeom>
          <a:ln>
            <a:solidFill>
              <a:srgbClr val="C00000"/>
            </a:solidFill>
            <a:headEnd type="none" w="med" len="med"/>
            <a:tailEnd type="triangle"/>
          </a:ln>
        </p:spPr>
        <p:style>
          <a:lnRef idx="3">
            <a:schemeClr val="accent4"/>
          </a:lnRef>
          <a:fillRef idx="0">
            <a:schemeClr val="accent4"/>
          </a:fillRef>
          <a:effectRef idx="2">
            <a:schemeClr val="accent4"/>
          </a:effectRef>
          <a:fontRef idx="minor">
            <a:schemeClr val="tx1"/>
          </a:fontRef>
        </p:style>
      </p:cxnSp>
      <p:cxnSp>
        <p:nvCxnSpPr>
          <p:cNvPr id="13" name="Straight Arrow Connector 12"/>
          <p:cNvCxnSpPr/>
          <p:nvPr/>
        </p:nvCxnSpPr>
        <p:spPr bwMode="auto">
          <a:xfrm flipV="1">
            <a:off x="3200400" y="3505200"/>
            <a:ext cx="3200400" cy="2702950"/>
          </a:xfrm>
          <a:prstGeom prst="straightConnector1">
            <a:avLst/>
          </a:prstGeom>
          <a:ln>
            <a:solidFill>
              <a:srgbClr val="C00000"/>
            </a:solidFill>
            <a:headEnd type="none" w="med" len="med"/>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0318466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3000"/>
                                        <p:tgtEl>
                                          <p:spTgt spid="3">
                                            <p:txEl>
                                              <p:pRg st="3" end="3"/>
                                            </p:txEl>
                                          </p:spTgt>
                                        </p:tgtEl>
                                      </p:cBhvr>
                                    </p:animEffect>
                                  </p:childTnLst>
                                </p:cTn>
                              </p:par>
                              <p:par>
                                <p:cTn id="31" presetID="10" presetClass="entr" presetSubtype="0" fill="hold" nodeType="withEffect">
                                  <p:stCondLst>
                                    <p:cond delay="25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10" presetClass="entr" presetSubtype="0" fill="hold" nodeType="withEffect">
                                  <p:stCondLst>
                                    <p:cond delay="25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330" y="719078"/>
            <a:ext cx="7772400" cy="1143000"/>
          </a:xfrm>
        </p:spPr>
        <p:txBody>
          <a:bodyPr/>
          <a:lstStyle/>
          <a:p>
            <a:r>
              <a:rPr lang="en-US" dirty="0" smtClean="0">
                <a:latin typeface="Calibri" panose="020F0502020204030204" pitchFamily="34" charset="0"/>
              </a:rPr>
              <a:t>Geocaching – Gone Viral!</a:t>
            </a:r>
            <a:endParaRPr lang="en-US" dirty="0">
              <a:latin typeface="Calibri" panose="020F0502020204030204" pitchFamily="34" charset="0"/>
            </a:endParaRPr>
          </a:p>
        </p:txBody>
      </p:sp>
      <p:sp>
        <p:nvSpPr>
          <p:cNvPr id="5" name="TextBox 4"/>
          <p:cNvSpPr txBox="1"/>
          <p:nvPr/>
        </p:nvSpPr>
        <p:spPr>
          <a:xfrm>
            <a:off x="183328" y="2064484"/>
            <a:ext cx="6818790" cy="584775"/>
          </a:xfrm>
          <a:prstGeom prst="rect">
            <a:avLst/>
          </a:prstGeom>
          <a:noFill/>
        </p:spPr>
        <p:txBody>
          <a:bodyPr wrap="none" rtlCol="0">
            <a:spAutoFit/>
          </a:bodyPr>
          <a:lstStyle/>
          <a:p>
            <a:r>
              <a:rPr lang="en-US" b="1" dirty="0">
                <a:latin typeface="Calibri" panose="020F0502020204030204" pitchFamily="34" charset="0"/>
              </a:rPr>
              <a:t>There are </a:t>
            </a:r>
            <a:r>
              <a:rPr lang="en-US" b="1" dirty="0" smtClean="0">
                <a:latin typeface="Calibri" panose="020F0502020204030204" pitchFamily="34" charset="0"/>
              </a:rPr>
              <a:t>more than </a:t>
            </a:r>
            <a:r>
              <a:rPr lang="en-US" sz="3200" b="1" dirty="0" smtClean="0">
                <a:latin typeface="Calibri" panose="020F0502020204030204" pitchFamily="34" charset="0"/>
              </a:rPr>
              <a:t>2,531,795</a:t>
            </a:r>
            <a:r>
              <a:rPr lang="en-US" sz="2000" b="1" dirty="0" smtClean="0">
                <a:latin typeface="Calibri" panose="020F0502020204030204" pitchFamily="34" charset="0"/>
              </a:rPr>
              <a:t> </a:t>
            </a:r>
            <a:r>
              <a:rPr lang="en-US" b="1" dirty="0">
                <a:latin typeface="Calibri" panose="020F0502020204030204" pitchFamily="34" charset="0"/>
              </a:rPr>
              <a:t>active </a:t>
            </a:r>
            <a:r>
              <a:rPr lang="en-US" b="1" dirty="0" smtClean="0">
                <a:latin typeface="Calibri" panose="020F0502020204030204" pitchFamily="34" charset="0"/>
              </a:rPr>
              <a:t>geocaches</a:t>
            </a:r>
            <a:endParaRPr lang="en-US" dirty="0">
              <a:latin typeface="Calibri" panose="020F0502020204030204" pitchFamily="34" charset="0"/>
            </a:endParaRPr>
          </a:p>
        </p:txBody>
      </p:sp>
      <p:pic>
        <p:nvPicPr>
          <p:cNvPr id="10" name="IfU3blexL7o"/>
          <p:cNvPicPr>
            <a:picLocks noRot="1" noChangeAspect="1"/>
          </p:cNvPicPr>
          <p:nvPr>
            <a:quickTimeFile r:link="rId1"/>
          </p:nvPr>
        </p:nvPicPr>
        <p:blipFill>
          <a:blip r:embed="rId4"/>
          <a:stretch>
            <a:fillRect/>
          </a:stretch>
        </p:blipFill>
        <p:spPr>
          <a:xfrm>
            <a:off x="1591731" y="2667000"/>
            <a:ext cx="5960534" cy="3352800"/>
          </a:xfrm>
          <a:prstGeom prst="roundRect">
            <a:avLst>
              <a:gd name="adj" fmla="val 5299"/>
            </a:avLst>
          </a:prstGeom>
          <a:ln>
            <a:noFill/>
          </a:ln>
          <a:effectLst/>
          <a:scene3d>
            <a:camera prst="orthographicFront"/>
            <a:lightRig rig="balanced" dir="t"/>
          </a:scene3d>
          <a:sp3d prstMaterial="plastic">
            <a:bevelT/>
            <a:contourClr>
              <a:srgbClr val="FFFFFF"/>
            </a:contourClr>
          </a:sp3d>
        </p:spPr>
      </p:pic>
      <p:sp>
        <p:nvSpPr>
          <p:cNvPr id="11" name="Rectangle 10"/>
          <p:cNvSpPr/>
          <p:nvPr/>
        </p:nvSpPr>
        <p:spPr>
          <a:xfrm>
            <a:off x="2438400" y="6054747"/>
            <a:ext cx="7467600" cy="584775"/>
          </a:xfrm>
          <a:prstGeom prst="rect">
            <a:avLst/>
          </a:prstGeom>
        </p:spPr>
        <p:txBody>
          <a:bodyPr wrap="square">
            <a:spAutoFit/>
          </a:bodyPr>
          <a:lstStyle/>
          <a:p>
            <a:r>
              <a:rPr lang="en-US" b="1" dirty="0">
                <a:latin typeface="Calibri" panose="020F0502020204030204" pitchFamily="34" charset="0"/>
              </a:rPr>
              <a:t>…. and </a:t>
            </a:r>
            <a:r>
              <a:rPr lang="en-US" sz="3200" b="1" dirty="0">
                <a:latin typeface="Calibri" panose="020F0502020204030204" pitchFamily="34" charset="0"/>
              </a:rPr>
              <a:t>over 6 million </a:t>
            </a:r>
            <a:r>
              <a:rPr lang="en-US" b="1" dirty="0" err="1">
                <a:latin typeface="Calibri" panose="020F0502020204030204" pitchFamily="34" charset="0"/>
              </a:rPr>
              <a:t>geocachers</a:t>
            </a:r>
            <a:r>
              <a:rPr lang="en-US" b="1" dirty="0">
                <a:latin typeface="Calibri" panose="020F0502020204030204" pitchFamily="34" charset="0"/>
              </a:rPr>
              <a:t> worldwide.</a:t>
            </a:r>
            <a:endParaRPr lang="en-US" dirty="0">
              <a:latin typeface="Calibri" panose="020F0502020204030204" pitchFamily="34" charset="0"/>
            </a:endParaRPr>
          </a:p>
        </p:txBody>
      </p:sp>
    </p:spTree>
    <p:extLst>
      <p:ext uri="{BB962C8B-B14F-4D97-AF65-F5344CB8AC3E}">
        <p14:creationId xmlns:p14="http://schemas.microsoft.com/office/powerpoint/2010/main" val="373860814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a:rPr>
              <a:t>Best Practices - On-Campus Tips!</a:t>
            </a:r>
            <a:endParaRPr lang="en-US" dirty="0">
              <a:latin typeface="Calibri"/>
            </a:endParaRPr>
          </a:p>
        </p:txBody>
      </p:sp>
      <p:sp>
        <p:nvSpPr>
          <p:cNvPr id="3" name="Text Placeholder 2"/>
          <p:cNvSpPr>
            <a:spLocks noGrp="1"/>
          </p:cNvSpPr>
          <p:nvPr>
            <p:ph type="body" sz="half" idx="1"/>
          </p:nvPr>
        </p:nvSpPr>
        <p:spPr>
          <a:xfrm>
            <a:off x="533400" y="2073275"/>
            <a:ext cx="8001000" cy="4114800"/>
          </a:xfrm>
        </p:spPr>
        <p:txBody>
          <a:bodyPr/>
          <a:lstStyle/>
          <a:p>
            <a:r>
              <a:rPr lang="en-US" dirty="0">
                <a:latin typeface="Calibri"/>
              </a:rPr>
              <a:t>Students can work alone but pairs/groups are better</a:t>
            </a:r>
          </a:p>
          <a:p>
            <a:r>
              <a:rPr lang="en-US" dirty="0">
                <a:latin typeface="Calibri"/>
              </a:rPr>
              <a:t>Rotate who handles the device so all can lead</a:t>
            </a:r>
          </a:p>
          <a:p>
            <a:r>
              <a:rPr lang="en-US" dirty="0">
                <a:latin typeface="Calibri"/>
              </a:rPr>
              <a:t>Beware of             </a:t>
            </a:r>
            <a:r>
              <a:rPr lang="en-US" dirty="0" smtClean="0">
                <a:latin typeface="Calibri"/>
              </a:rPr>
              <a:t>                               </a:t>
            </a:r>
            <a:endParaRPr lang="en-US" dirty="0">
              <a:latin typeface="Calibri"/>
            </a:endParaRPr>
          </a:p>
          <a:p>
            <a:r>
              <a:rPr lang="en-US" dirty="0">
                <a:latin typeface="Calibri"/>
              </a:rPr>
              <a:t>Have the last class return all caches they find (so you don’t have to collect them!)</a:t>
            </a:r>
          </a:p>
          <a:p>
            <a:endParaRPr lang="en-US" dirty="0"/>
          </a:p>
          <a:p>
            <a:endParaRPr lang="en-US" dirty="0"/>
          </a:p>
          <a:p>
            <a:pPr marL="0" indent="0">
              <a:buNone/>
            </a:pP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5568" y="3751930"/>
            <a:ext cx="1066800" cy="10668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4332" y="3962400"/>
            <a:ext cx="838200" cy="8382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1269" y="3962400"/>
            <a:ext cx="1262021" cy="841348"/>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4532" y="3916362"/>
            <a:ext cx="1158875" cy="1158875"/>
          </a:xfrm>
          <a:prstGeom prst="rect">
            <a:avLst/>
          </a:prstGeom>
        </p:spPr>
      </p:pic>
    </p:spTree>
    <p:extLst>
      <p:ext uri="{BB962C8B-B14F-4D97-AF65-F5344CB8AC3E}">
        <p14:creationId xmlns:p14="http://schemas.microsoft.com/office/powerpoint/2010/main" val="35856893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0" presetClass="entr" presetSubtype="0" fill="hold" nodeType="afterEffect">
                                  <p:stCondLst>
                                    <p:cond delay="5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2000"/>
                            </p:stCondLst>
                            <p:childTnLst>
                              <p:par>
                                <p:cTn id="29" presetID="10" presetClass="entr" presetSubtype="0" fill="hold" nodeType="afterEffect">
                                  <p:stCondLst>
                                    <p:cond delay="5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3000"/>
                            </p:stCondLst>
                            <p:childTnLst>
                              <p:par>
                                <p:cTn id="33" presetID="10" presetClass="entr" presetSubtype="0" fill="hold" nodeType="afterEffect">
                                  <p:stCondLst>
                                    <p:cond delay="50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par>
                          <p:cTn id="36" fill="hold">
                            <p:stCondLst>
                              <p:cond delay="4000"/>
                            </p:stCondLst>
                            <p:childTnLst>
                              <p:par>
                                <p:cTn id="37" presetID="10" presetClass="entr" presetSubtype="0" fill="hold" nodeType="afterEffect">
                                  <p:stCondLst>
                                    <p:cond delay="50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
                                            <p:txEl>
                                              <p:pRg st="3" end="3"/>
                                            </p:txEl>
                                          </p:spTgt>
                                        </p:tgtEl>
                                        <p:attrNameLst>
                                          <p:attrName>style.visibility</p:attrName>
                                        </p:attrNameLst>
                                      </p:cBhvr>
                                      <p:to>
                                        <p:strVal val="visible"/>
                                      </p:to>
                                    </p:set>
                                    <p:animEffect transition="in" filter="fade">
                                      <p:cBhvr>
                                        <p:cTn id="44" dur="1000"/>
                                        <p:tgtEl>
                                          <p:spTgt spid="3">
                                            <p:txEl>
                                              <p:pRg st="3" end="3"/>
                                            </p:txEl>
                                          </p:spTgt>
                                        </p:tgtEl>
                                      </p:cBhvr>
                                    </p:animEffect>
                                    <p:anim calcmode="lin" valueType="num">
                                      <p:cBhvr>
                                        <p:cTn id="4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92035" y="1021646"/>
            <a:ext cx="7772400" cy="1143000"/>
          </a:xfrm>
        </p:spPr>
        <p:txBody>
          <a:bodyPr/>
          <a:lstStyle/>
          <a:p>
            <a:r>
              <a:rPr lang="en-US" dirty="0" smtClean="0">
                <a:latin typeface="Calibri"/>
              </a:rPr>
              <a:t>Best Practices - Off-Campus </a:t>
            </a:r>
            <a:r>
              <a:rPr lang="en-US" dirty="0">
                <a:latin typeface="Calibri"/>
              </a:rPr>
              <a:t>Tips</a:t>
            </a:r>
          </a:p>
        </p:txBody>
      </p:sp>
      <p:sp>
        <p:nvSpPr>
          <p:cNvPr id="18435" name="Rectangle 3"/>
          <p:cNvSpPr>
            <a:spLocks noGrp="1" noChangeArrowheads="1"/>
          </p:cNvSpPr>
          <p:nvPr>
            <p:ph type="body" idx="1"/>
          </p:nvPr>
        </p:nvSpPr>
        <p:spPr>
          <a:xfrm>
            <a:off x="710562" y="2295903"/>
            <a:ext cx="7772400" cy="4114800"/>
          </a:xfrm>
        </p:spPr>
        <p:txBody>
          <a:bodyPr/>
          <a:lstStyle/>
          <a:p>
            <a:pPr>
              <a:lnSpc>
                <a:spcPct val="90000"/>
              </a:lnSpc>
            </a:pPr>
            <a:r>
              <a:rPr lang="en-US" sz="2800" dirty="0">
                <a:latin typeface="Calibri" panose="020F0502020204030204" pitchFamily="34" charset="0"/>
              </a:rPr>
              <a:t>Make sure you are with a buddy,</a:t>
            </a:r>
          </a:p>
          <a:p>
            <a:pPr>
              <a:lnSpc>
                <a:spcPct val="90000"/>
              </a:lnSpc>
              <a:buFontTx/>
              <a:buNone/>
            </a:pPr>
            <a:r>
              <a:rPr lang="en-US" sz="2800" dirty="0">
                <a:latin typeface="Calibri" panose="020F0502020204030204" pitchFamily="34" charset="0"/>
              </a:rPr>
              <a:t>	 never go alone</a:t>
            </a:r>
          </a:p>
          <a:p>
            <a:pPr>
              <a:lnSpc>
                <a:spcPct val="90000"/>
              </a:lnSpc>
            </a:pPr>
            <a:r>
              <a:rPr lang="en-US" sz="2800" dirty="0">
                <a:latin typeface="Calibri" panose="020F0502020204030204" pitchFamily="34" charset="0"/>
              </a:rPr>
              <a:t>Some of the areas might be muddy, hilly, etc. Dress appropriately.</a:t>
            </a:r>
          </a:p>
          <a:p>
            <a:pPr>
              <a:lnSpc>
                <a:spcPct val="90000"/>
              </a:lnSpc>
            </a:pPr>
            <a:r>
              <a:rPr lang="en-US" sz="2800" dirty="0">
                <a:latin typeface="Calibri" panose="020F0502020204030204" pitchFamily="34" charset="0"/>
              </a:rPr>
              <a:t>Bring water or food if you head to a remote location.</a:t>
            </a:r>
          </a:p>
          <a:p>
            <a:pPr>
              <a:lnSpc>
                <a:spcPct val="90000"/>
              </a:lnSpc>
            </a:pPr>
            <a:r>
              <a:rPr lang="en-US" sz="2800" dirty="0">
                <a:latin typeface="Calibri" panose="020F0502020204030204" pitchFamily="34" charset="0"/>
              </a:rPr>
              <a:t>Always tell someone where you are!</a:t>
            </a:r>
          </a:p>
          <a:p>
            <a:pPr>
              <a:lnSpc>
                <a:spcPct val="90000"/>
              </a:lnSpc>
            </a:pPr>
            <a:r>
              <a:rPr lang="en-US" sz="2800" dirty="0">
                <a:latin typeface="Calibri" panose="020F0502020204030204" pitchFamily="34" charset="0"/>
              </a:rPr>
              <a:t>Bring extra batteries for your GPS receiver.</a:t>
            </a:r>
          </a:p>
          <a:p>
            <a:pPr>
              <a:lnSpc>
                <a:spcPct val="90000"/>
              </a:lnSpc>
            </a:pPr>
            <a:r>
              <a:rPr lang="en-US" sz="2800" dirty="0">
                <a:latin typeface="Calibri" panose="020F0502020204030204" pitchFamily="34" charset="0"/>
              </a:rPr>
              <a:t>Bring topo maps to help pinpoint the area.</a:t>
            </a:r>
          </a:p>
          <a:p>
            <a:pPr>
              <a:lnSpc>
                <a:spcPct val="90000"/>
              </a:lnSpc>
            </a:pPr>
            <a:endParaRPr lang="en-US" sz="2800" dirty="0">
              <a:latin typeface="Calibri" panose="020F0502020204030204" pitchFamily="34" charset="0"/>
            </a:endParaRPr>
          </a:p>
        </p:txBody>
      </p:sp>
      <p:pic>
        <p:nvPicPr>
          <p:cNvPr id="2" name="Picture 2" descr="bo with buddies.png"/>
          <p:cNvPicPr>
            <a:picLocks noChangeAspect="1"/>
          </p:cNvPicPr>
          <p:nvPr/>
        </p:nvPicPr>
        <p:blipFill>
          <a:blip r:embed="rId3"/>
          <a:stretch>
            <a:fillRect/>
          </a:stretch>
        </p:blipFill>
        <p:spPr>
          <a:xfrm rot="720000">
            <a:off x="6944823" y="2048856"/>
            <a:ext cx="1577758" cy="11862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xmlns:p14="http://schemas.microsoft.com/office/powerpoint/2010/main">
    <p:cover dir="r"/>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a:rPr>
              <a:t>Etiquette – </a:t>
            </a:r>
            <a:r>
              <a:rPr lang="en-US" sz="4000" dirty="0" smtClean="0">
                <a:latin typeface="Calibri"/>
              </a:rPr>
              <a:t>When you Find a Cache</a:t>
            </a:r>
            <a:endParaRPr lang="en-US" sz="4000" dirty="0">
              <a:latin typeface="Calibri"/>
            </a:endParaRPr>
          </a:p>
        </p:txBody>
      </p:sp>
      <p:sp>
        <p:nvSpPr>
          <p:cNvPr id="3" name="Content Placeholder 2"/>
          <p:cNvSpPr>
            <a:spLocks noGrp="1"/>
          </p:cNvSpPr>
          <p:nvPr>
            <p:ph idx="1"/>
          </p:nvPr>
        </p:nvSpPr>
        <p:spPr>
          <a:xfrm>
            <a:off x="609600" y="1980125"/>
            <a:ext cx="8229600" cy="4114800"/>
          </a:xfrm>
        </p:spPr>
        <p:txBody>
          <a:bodyPr/>
          <a:lstStyle/>
          <a:p>
            <a:r>
              <a:rPr lang="en-US" dirty="0" smtClean="0">
                <a:latin typeface="Calibri"/>
              </a:rPr>
              <a:t> CITO &amp; TNLN</a:t>
            </a:r>
          </a:p>
          <a:p>
            <a:r>
              <a:rPr lang="en-US" dirty="0">
                <a:latin typeface="Calibri"/>
              </a:rPr>
              <a:t> Wait for muggles to leave </a:t>
            </a:r>
            <a:r>
              <a:rPr lang="en-US" dirty="0" smtClean="0">
                <a:latin typeface="Calibri"/>
              </a:rPr>
              <a:t>area</a:t>
            </a:r>
          </a:p>
          <a:p>
            <a:r>
              <a:rPr lang="en-US" dirty="0" smtClean="0">
                <a:latin typeface="Calibri"/>
              </a:rPr>
              <a:t> Bring a pen (sign the log)</a:t>
            </a:r>
          </a:p>
          <a:p>
            <a:r>
              <a:rPr lang="en-US" dirty="0">
                <a:latin typeface="Calibri"/>
              </a:rPr>
              <a:t> </a:t>
            </a:r>
            <a:r>
              <a:rPr lang="en-US" dirty="0" smtClean="0">
                <a:latin typeface="Calibri"/>
              </a:rPr>
              <a:t>Return cache to same spot </a:t>
            </a:r>
            <a:r>
              <a:rPr lang="en-US" sz="2000" dirty="0" smtClean="0">
                <a:latin typeface="Calibri"/>
              </a:rPr>
              <a:t>(unless hitchhiker) </a:t>
            </a:r>
            <a:endParaRPr lang="en-US" dirty="0">
              <a:latin typeface="Calibri"/>
            </a:endParaRPr>
          </a:p>
          <a:p>
            <a:r>
              <a:rPr lang="en-US" dirty="0" smtClean="0">
                <a:latin typeface="Calibri"/>
              </a:rPr>
              <a:t> Move </a:t>
            </a:r>
            <a:r>
              <a:rPr lang="en-US" dirty="0" err="1" smtClean="0">
                <a:latin typeface="Calibri"/>
              </a:rPr>
              <a:t>trackables</a:t>
            </a:r>
            <a:r>
              <a:rPr lang="en-US" dirty="0" smtClean="0">
                <a:latin typeface="Calibri"/>
              </a:rPr>
              <a:t>/hitchhikers along</a:t>
            </a:r>
          </a:p>
          <a:p>
            <a:r>
              <a:rPr lang="en-US" dirty="0">
                <a:latin typeface="Calibri"/>
              </a:rPr>
              <a:t> </a:t>
            </a:r>
            <a:r>
              <a:rPr lang="en-US" dirty="0" smtClean="0">
                <a:latin typeface="Calibri"/>
              </a:rPr>
              <a:t>Leave No Trace</a:t>
            </a:r>
          </a:p>
          <a:p>
            <a:r>
              <a:rPr lang="en-US" dirty="0">
                <a:latin typeface="Calibri"/>
              </a:rPr>
              <a:t> </a:t>
            </a:r>
            <a:r>
              <a:rPr lang="en-US" dirty="0" smtClean="0">
                <a:latin typeface="Calibri"/>
              </a:rPr>
              <a:t>Register find online ‘found’ or ‘DNF’ and notify CO if maintenance is needed.</a:t>
            </a:r>
          </a:p>
        </p:txBody>
      </p:sp>
    </p:spTree>
    <p:extLst>
      <p:ext uri="{BB962C8B-B14F-4D97-AF65-F5344CB8AC3E}">
        <p14:creationId xmlns:p14="http://schemas.microsoft.com/office/powerpoint/2010/main" val="406993744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066800"/>
            <a:ext cx="7772400" cy="461665"/>
          </a:xfrm>
          <a:prstGeom prst="rect">
            <a:avLst/>
          </a:prstGeom>
          <a:noFill/>
        </p:spPr>
        <p:txBody>
          <a:bodyPr wrap="square" rtlCol="0">
            <a:spAutoFit/>
          </a:bodyPr>
          <a:lstStyle/>
          <a:p>
            <a:r>
              <a:rPr lang="en-US" dirty="0" smtClean="0">
                <a:latin typeface="Calibri" panose="020F0502020204030204" pitchFamily="34" charset="0"/>
              </a:rPr>
              <a:t>TOP 5 APPS - Android</a:t>
            </a:r>
            <a:endParaRPr lang="en-US" dirty="0">
              <a:latin typeface="Calibri" panose="020F0502020204030204" pitchFamily="34" charset="0"/>
            </a:endParaRPr>
          </a:p>
        </p:txBody>
      </p:sp>
      <p:sp>
        <p:nvSpPr>
          <p:cNvPr id="7" name="TextBox 6"/>
          <p:cNvSpPr txBox="1"/>
          <p:nvPr/>
        </p:nvSpPr>
        <p:spPr>
          <a:xfrm>
            <a:off x="1905000" y="2021938"/>
            <a:ext cx="6629400" cy="1046440"/>
          </a:xfrm>
          <a:prstGeom prst="rect">
            <a:avLst/>
          </a:prstGeom>
          <a:noFill/>
        </p:spPr>
        <p:txBody>
          <a:bodyPr wrap="square" rtlCol="0">
            <a:spAutoFit/>
          </a:bodyPr>
          <a:lstStyle/>
          <a:p>
            <a:r>
              <a:rPr lang="en-US" sz="1800" dirty="0" err="1" smtClean="0">
                <a:latin typeface="Calibri" panose="020F0502020204030204" pitchFamily="34" charset="0"/>
              </a:rPr>
              <a:t>CacheSense</a:t>
            </a:r>
            <a:r>
              <a:rPr lang="en-US" sz="1800" dirty="0" smtClean="0">
                <a:latin typeface="Calibri" panose="020F0502020204030204" pitchFamily="34" charset="0"/>
              </a:rPr>
              <a:t> $5.00</a:t>
            </a:r>
          </a:p>
          <a:p>
            <a:r>
              <a:rPr lang="en-US" sz="1400" dirty="0" smtClean="0">
                <a:latin typeface="Calibri" panose="020F0502020204030204" pitchFamily="34" charset="0"/>
              </a:rPr>
              <a:t>The legendary </a:t>
            </a:r>
            <a:r>
              <a:rPr lang="en-US" sz="1600" dirty="0" smtClean="0">
                <a:latin typeface="Calibri" panose="020F0502020204030204" pitchFamily="34" charset="0"/>
              </a:rPr>
              <a:t>Blackberry</a:t>
            </a:r>
            <a:r>
              <a:rPr lang="en-US" sz="1400" dirty="0" smtClean="0">
                <a:latin typeface="Calibri" panose="020F0502020204030204" pitchFamily="34" charset="0"/>
              </a:rPr>
              <a:t> Geocaching app (the first app to be licensed to use the Geocaching API) now on Android. This app is available for a FREE 30 day trial before you buy!</a:t>
            </a:r>
            <a:endParaRPr lang="en-US" sz="1400" dirty="0"/>
          </a:p>
        </p:txBody>
      </p:sp>
      <p:pic>
        <p:nvPicPr>
          <p:cNvPr id="48130" name="Picture 2" descr="http://www.notaboutthenumbers.com/wp-content/uploads/2012/05/CS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00720"/>
            <a:ext cx="1181100" cy="1181101"/>
          </a:xfrm>
          <a:prstGeom prst="rect">
            <a:avLst/>
          </a:prstGeom>
          <a:noFill/>
          <a:extLst>
            <a:ext uri="{909E8E84-426E-40dd-AFC4-6F175D3DCCD1}">
              <a14:hiddenFill xmlns:a14="http://schemas.microsoft.com/office/drawing/2010/main">
                <a:solidFill>
                  <a:srgbClr val="FFFFFF"/>
                </a:solidFill>
              </a14:hiddenFill>
            </a:ext>
          </a:extLst>
        </p:spPr>
      </p:pic>
      <p:pic>
        <p:nvPicPr>
          <p:cNvPr id="48132" name="Picture 4" descr="http://www.notaboutthenumbers.com/wp-content/uploads/2012/05/cgeo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54076"/>
            <a:ext cx="1181100" cy="11811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905000" y="3670839"/>
            <a:ext cx="6629400" cy="738664"/>
          </a:xfrm>
          <a:prstGeom prst="rect">
            <a:avLst/>
          </a:prstGeom>
        </p:spPr>
        <p:txBody>
          <a:bodyPr wrap="square">
            <a:spAutoFit/>
          </a:bodyPr>
          <a:lstStyle/>
          <a:p>
            <a:r>
              <a:rPr lang="en-US" sz="1400" dirty="0" smtClean="0">
                <a:solidFill>
                  <a:srgbClr val="2C2B2B"/>
                </a:solidFill>
                <a:latin typeface="Calibri" panose="020F0502020204030204" pitchFamily="34" charset="0"/>
              </a:rPr>
              <a:t>One of the best and  </a:t>
            </a:r>
            <a:r>
              <a:rPr lang="en-US" sz="1400" dirty="0">
                <a:solidFill>
                  <a:srgbClr val="2C2B2B"/>
                </a:solidFill>
                <a:latin typeface="Calibri" panose="020F0502020204030204" pitchFamily="34" charset="0"/>
              </a:rPr>
              <a:t>free, </a:t>
            </a:r>
            <a:r>
              <a:rPr lang="en-US" sz="1400" dirty="0" smtClean="0">
                <a:solidFill>
                  <a:srgbClr val="2C2B2B"/>
                </a:solidFill>
                <a:latin typeface="Calibri" panose="020F0502020204030204" pitchFamily="34" charset="0"/>
              </a:rPr>
              <a:t>geocaching </a:t>
            </a:r>
            <a:r>
              <a:rPr lang="en-US" sz="1400" dirty="0">
                <a:solidFill>
                  <a:srgbClr val="2C2B2B"/>
                </a:solidFill>
                <a:latin typeface="Calibri" panose="020F0502020204030204" pitchFamily="34" charset="0"/>
              </a:rPr>
              <a:t>app for </a:t>
            </a:r>
            <a:r>
              <a:rPr lang="en-US" sz="1400" dirty="0" smtClean="0">
                <a:solidFill>
                  <a:srgbClr val="2C2B2B"/>
                </a:solidFill>
                <a:latin typeface="Calibri" panose="020F0502020204030204" pitchFamily="34" charset="0"/>
              </a:rPr>
              <a:t>Android. This one has been around </a:t>
            </a:r>
            <a:r>
              <a:rPr lang="en-US" sz="1400" dirty="0">
                <a:solidFill>
                  <a:srgbClr val="2C2B2B"/>
                </a:solidFill>
                <a:latin typeface="Calibri" panose="020F0502020204030204" pitchFamily="34" charset="0"/>
              </a:rPr>
              <a:t>for quite a </a:t>
            </a:r>
            <a:r>
              <a:rPr lang="en-US" sz="1400" dirty="0" smtClean="0">
                <a:solidFill>
                  <a:srgbClr val="2C2B2B"/>
                </a:solidFill>
                <a:latin typeface="Calibri" panose="020F0502020204030204" pitchFamily="34" charset="0"/>
              </a:rPr>
              <a:t>while. </a:t>
            </a:r>
            <a:r>
              <a:rPr lang="en-US" sz="1400" dirty="0">
                <a:latin typeface="Calibri" panose="020F0502020204030204" pitchFamily="34" charset="0"/>
              </a:rPr>
              <a:t>c:geo is an open source, full-featured, always ready-to-go client for geocaching.com</a:t>
            </a:r>
          </a:p>
        </p:txBody>
      </p:sp>
      <p:sp>
        <p:nvSpPr>
          <p:cNvPr id="9" name="TextBox 8"/>
          <p:cNvSpPr txBox="1"/>
          <p:nvPr/>
        </p:nvSpPr>
        <p:spPr>
          <a:xfrm>
            <a:off x="1936955" y="3248532"/>
            <a:ext cx="2057400" cy="369332"/>
          </a:xfrm>
          <a:prstGeom prst="rect">
            <a:avLst/>
          </a:prstGeom>
          <a:noFill/>
        </p:spPr>
        <p:txBody>
          <a:bodyPr wrap="square" rtlCol="0">
            <a:spAutoFit/>
          </a:bodyPr>
          <a:lstStyle/>
          <a:p>
            <a:r>
              <a:rPr lang="en-US" sz="1800" dirty="0" smtClean="0">
                <a:latin typeface="Calibri" panose="020F0502020204030204" pitchFamily="34" charset="0"/>
              </a:rPr>
              <a:t>C:geo - Free</a:t>
            </a:r>
            <a:endParaRPr lang="en-US" sz="1800" dirty="0">
              <a:latin typeface="Calibri" panose="020F0502020204030204" pitchFamily="34" charset="0"/>
            </a:endParaRPr>
          </a:p>
        </p:txBody>
      </p:sp>
      <p:pic>
        <p:nvPicPr>
          <p:cNvPr id="11" name="Picture 10"/>
          <p:cNvPicPr>
            <a:picLocks noChangeAspect="1"/>
          </p:cNvPicPr>
          <p:nvPr/>
        </p:nvPicPr>
        <p:blipFill>
          <a:blip r:embed="rId5"/>
          <a:stretch>
            <a:fillRect/>
          </a:stretch>
        </p:blipFill>
        <p:spPr>
          <a:xfrm>
            <a:off x="556137" y="4995634"/>
            <a:ext cx="983225" cy="983225"/>
          </a:xfrm>
          <a:prstGeom prst="rect">
            <a:avLst/>
          </a:prstGeom>
        </p:spPr>
      </p:pic>
      <p:sp>
        <p:nvSpPr>
          <p:cNvPr id="13" name="TextBox 12"/>
          <p:cNvSpPr txBox="1"/>
          <p:nvPr/>
        </p:nvSpPr>
        <p:spPr>
          <a:xfrm>
            <a:off x="1936955" y="5085480"/>
            <a:ext cx="6597446" cy="954107"/>
          </a:xfrm>
          <a:prstGeom prst="rect">
            <a:avLst/>
          </a:prstGeom>
          <a:noFill/>
        </p:spPr>
        <p:txBody>
          <a:bodyPr wrap="square" rtlCol="0">
            <a:spAutoFit/>
          </a:bodyPr>
          <a:lstStyle/>
          <a:p>
            <a:r>
              <a:rPr lang="en-US" sz="1400" dirty="0">
                <a:latin typeface="Calibri" panose="020F0502020204030204" pitchFamily="34" charset="0"/>
              </a:rPr>
              <a:t>The official geocaching app for Geocaching.com from </a:t>
            </a:r>
            <a:r>
              <a:rPr lang="en-US" sz="1400" dirty="0" err="1">
                <a:latin typeface="Calibri" panose="020F0502020204030204" pitchFamily="34" charset="0"/>
              </a:rPr>
              <a:t>Groundspeak</a:t>
            </a:r>
            <a:r>
              <a:rPr lang="en-US" sz="1400" dirty="0">
                <a:latin typeface="Calibri" panose="020F0502020204030204" pitchFamily="34" charset="0"/>
              </a:rPr>
              <a:t>. The most noticeable feature of this app is that it is the most expensive paid geocaching app on the </a:t>
            </a:r>
            <a:r>
              <a:rPr lang="en-US" sz="1400" dirty="0" smtClean="0">
                <a:latin typeface="Calibri" panose="020F0502020204030204" pitchFamily="34" charset="0"/>
              </a:rPr>
              <a:t>market. Overall, it is a good app for the beginner</a:t>
            </a:r>
            <a:r>
              <a:rPr lang="en-US" sz="1400" dirty="0">
                <a:latin typeface="Calibri" panose="020F0502020204030204" pitchFamily="34" charset="0"/>
              </a:rPr>
              <a:t>, </a:t>
            </a:r>
            <a:r>
              <a:rPr lang="en-US" sz="1400" dirty="0" smtClean="0">
                <a:latin typeface="Calibri" panose="020F0502020204030204" pitchFamily="34" charset="0"/>
              </a:rPr>
              <a:t>you </a:t>
            </a:r>
            <a:r>
              <a:rPr lang="en-US" sz="1400" dirty="0">
                <a:latin typeface="Calibri" panose="020F0502020204030204" pitchFamily="34" charset="0"/>
              </a:rPr>
              <a:t>want to be </a:t>
            </a:r>
            <a:r>
              <a:rPr lang="en-US" sz="1400" dirty="0" smtClean="0">
                <a:latin typeface="Calibri" panose="020F0502020204030204" pitchFamily="34" charset="0"/>
              </a:rPr>
              <a:t>connected to the official Mother of Geocaching, then this app is for you. </a:t>
            </a:r>
            <a:endParaRPr lang="en-US" sz="1400" dirty="0">
              <a:latin typeface="Calibri" panose="020F0502020204030204" pitchFamily="34" charset="0"/>
            </a:endParaRPr>
          </a:p>
        </p:txBody>
      </p:sp>
      <p:sp>
        <p:nvSpPr>
          <p:cNvPr id="14" name="Rectangle 13"/>
          <p:cNvSpPr/>
          <p:nvPr/>
        </p:nvSpPr>
        <p:spPr>
          <a:xfrm>
            <a:off x="1982691" y="4645967"/>
            <a:ext cx="1979709" cy="369332"/>
          </a:xfrm>
          <a:prstGeom prst="rect">
            <a:avLst/>
          </a:prstGeom>
        </p:spPr>
        <p:txBody>
          <a:bodyPr wrap="none">
            <a:spAutoFit/>
          </a:bodyPr>
          <a:lstStyle/>
          <a:p>
            <a:r>
              <a:rPr lang="en-US" sz="1800" dirty="0" smtClean="0">
                <a:latin typeface="Calibri" panose="020F0502020204030204" pitchFamily="34" charset="0"/>
              </a:rPr>
              <a:t>Geocaching - $9.99</a:t>
            </a:r>
            <a:endParaRPr lang="en-US" sz="1800" dirty="0">
              <a:latin typeface="Calibri" panose="020F0502020204030204" pitchFamily="34" charset="0"/>
            </a:endParaRPr>
          </a:p>
        </p:txBody>
      </p:sp>
    </p:spTree>
    <p:extLst>
      <p:ext uri="{BB962C8B-B14F-4D97-AF65-F5344CB8AC3E}">
        <p14:creationId xmlns:p14="http://schemas.microsoft.com/office/powerpoint/2010/main" val="14751920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8130"/>
                                        </p:tgtEl>
                                        <p:attrNameLst>
                                          <p:attrName>style.visibility</p:attrName>
                                        </p:attrNameLst>
                                      </p:cBhvr>
                                      <p:to>
                                        <p:strVal val="visible"/>
                                      </p:to>
                                    </p:set>
                                    <p:animEffect transition="in" filter="fade">
                                      <p:cBhvr>
                                        <p:cTn id="17" dur="1000"/>
                                        <p:tgtEl>
                                          <p:spTgt spid="48130"/>
                                        </p:tgtEl>
                                      </p:cBhvr>
                                    </p:animEffect>
                                    <p:anim calcmode="lin" valueType="num">
                                      <p:cBhvr>
                                        <p:cTn id="18" dur="1000" fill="hold"/>
                                        <p:tgtEl>
                                          <p:spTgt spid="48130"/>
                                        </p:tgtEl>
                                        <p:attrNameLst>
                                          <p:attrName>ppt_x</p:attrName>
                                        </p:attrNameLst>
                                      </p:cBhvr>
                                      <p:tavLst>
                                        <p:tav tm="0">
                                          <p:val>
                                            <p:strVal val="#ppt_x"/>
                                          </p:val>
                                        </p:tav>
                                        <p:tav tm="100000">
                                          <p:val>
                                            <p:strVal val="#ppt_x"/>
                                          </p:val>
                                        </p:tav>
                                      </p:tavLst>
                                    </p:anim>
                                    <p:anim calcmode="lin" valueType="num">
                                      <p:cBhvr>
                                        <p:cTn id="19" dur="1000" fill="hold"/>
                                        <p:tgtEl>
                                          <p:spTgt spid="48130"/>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25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1000"/>
                                        <p:tgtEl>
                                          <p:spTgt spid="8">
                                            <p:txEl>
                                              <p:pRg st="0" end="0"/>
                                            </p:txEl>
                                          </p:spTgt>
                                        </p:tgtEl>
                                      </p:cBhvr>
                                    </p:animEffect>
                                    <p:anim calcmode="lin" valueType="num">
                                      <p:cBhvr>
                                        <p:cTn id="24"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8">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fade">
                                      <p:cBhvr>
                                        <p:cTn id="28" dur="1000"/>
                                        <p:tgtEl>
                                          <p:spTgt spid="9">
                                            <p:txEl>
                                              <p:pRg st="0" end="0"/>
                                            </p:txEl>
                                          </p:spTgt>
                                        </p:tgtEl>
                                      </p:cBhvr>
                                    </p:animEffect>
                                    <p:anim calcmode="lin" valueType="num">
                                      <p:cBhvr>
                                        <p:cTn id="29"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8132"/>
                                        </p:tgtEl>
                                        <p:attrNameLst>
                                          <p:attrName>style.visibility</p:attrName>
                                        </p:attrNameLst>
                                      </p:cBhvr>
                                      <p:to>
                                        <p:strVal val="visible"/>
                                      </p:to>
                                    </p:set>
                                    <p:animEffect transition="in" filter="fade">
                                      <p:cBhvr>
                                        <p:cTn id="33" dur="1000"/>
                                        <p:tgtEl>
                                          <p:spTgt spid="48132"/>
                                        </p:tgtEl>
                                      </p:cBhvr>
                                    </p:animEffect>
                                    <p:anim calcmode="lin" valueType="num">
                                      <p:cBhvr>
                                        <p:cTn id="34" dur="1000" fill="hold"/>
                                        <p:tgtEl>
                                          <p:spTgt spid="48132"/>
                                        </p:tgtEl>
                                        <p:attrNameLst>
                                          <p:attrName>ppt_x</p:attrName>
                                        </p:attrNameLst>
                                      </p:cBhvr>
                                      <p:tavLst>
                                        <p:tav tm="0">
                                          <p:val>
                                            <p:strVal val="#ppt_x"/>
                                          </p:val>
                                        </p:tav>
                                        <p:tav tm="100000">
                                          <p:val>
                                            <p:strVal val="#ppt_x"/>
                                          </p:val>
                                        </p:tav>
                                      </p:tavLst>
                                    </p:anim>
                                    <p:anim calcmode="lin" valueType="num">
                                      <p:cBhvr>
                                        <p:cTn id="35" dur="1000" fill="hold"/>
                                        <p:tgtEl>
                                          <p:spTgt spid="48132"/>
                                        </p:tgtEl>
                                        <p:attrNameLst>
                                          <p:attrName>ppt_y</p:attrName>
                                        </p:attrNameLst>
                                      </p:cBhvr>
                                      <p:tavLst>
                                        <p:tav tm="0">
                                          <p:val>
                                            <p:strVal val="#ppt_y+.1"/>
                                          </p:val>
                                        </p:tav>
                                        <p:tav tm="100000">
                                          <p:val>
                                            <p:strVal val="#ppt_y"/>
                                          </p:val>
                                        </p:tav>
                                      </p:tavLst>
                                    </p:anim>
                                  </p:childTnLst>
                                </p:cTn>
                              </p:par>
                            </p:childTnLst>
                          </p:cTn>
                        </p:par>
                        <p:par>
                          <p:cTn id="36" fill="hold">
                            <p:stCondLst>
                              <p:cond delay="2250"/>
                            </p:stCondLst>
                            <p:childTnLst>
                              <p:par>
                                <p:cTn id="37" presetID="42" presetClass="entr" presetSubtype="0" fill="hold" nodeType="afterEffect">
                                  <p:stCondLst>
                                    <p:cond delay="25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fade">
                                      <p:cBhvr>
                                        <p:cTn id="39" dur="1000"/>
                                        <p:tgtEl>
                                          <p:spTgt spid="13">
                                            <p:txEl>
                                              <p:pRg st="0" end="0"/>
                                            </p:txEl>
                                          </p:spTgt>
                                        </p:tgtEl>
                                      </p:cBhvr>
                                    </p:animEffect>
                                    <p:anim calcmode="lin" valueType="num">
                                      <p:cBhvr>
                                        <p:cTn id="40"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4">
                                            <p:txEl>
                                              <p:pRg st="0" end="0"/>
                                            </p:txEl>
                                          </p:spTgt>
                                        </p:tgtEl>
                                        <p:attrNameLst>
                                          <p:attrName>style.visibility</p:attrName>
                                        </p:attrNameLst>
                                      </p:cBhvr>
                                      <p:to>
                                        <p:strVal val="visible"/>
                                      </p:to>
                                    </p:set>
                                    <p:animEffect transition="in" filter="fade">
                                      <p:cBhvr>
                                        <p:cTn id="44" dur="1000"/>
                                        <p:tgtEl>
                                          <p:spTgt spid="14">
                                            <p:txEl>
                                              <p:pRg st="0" end="0"/>
                                            </p:txEl>
                                          </p:spTgt>
                                        </p:tgtEl>
                                      </p:cBhvr>
                                    </p:animEffect>
                                    <p:anim calcmode="lin" valueType="num">
                                      <p:cBhvr>
                                        <p:cTn id="45"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www.notaboutthenumbers.com/wp-content/uploads/2012/05/neon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0"/>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52600" y="1219200"/>
            <a:ext cx="1686359" cy="369332"/>
          </a:xfrm>
          <a:prstGeom prst="rect">
            <a:avLst/>
          </a:prstGeom>
        </p:spPr>
        <p:txBody>
          <a:bodyPr wrap="none">
            <a:spAutoFit/>
          </a:bodyPr>
          <a:lstStyle/>
          <a:p>
            <a:r>
              <a:rPr lang="en-US" sz="1800" dirty="0" err="1" smtClean="0">
                <a:latin typeface="Calibri" panose="020F0502020204030204" pitchFamily="34" charset="0"/>
              </a:rPr>
              <a:t>Neongeo</a:t>
            </a:r>
            <a:r>
              <a:rPr lang="en-US" sz="1800" dirty="0" smtClean="0">
                <a:latin typeface="Calibri" panose="020F0502020204030204" pitchFamily="34" charset="0"/>
              </a:rPr>
              <a:t>- $4.26</a:t>
            </a:r>
            <a:endParaRPr lang="en-US" sz="1800" dirty="0">
              <a:latin typeface="Calibri" panose="020F0502020204030204" pitchFamily="34" charset="0"/>
            </a:endParaRPr>
          </a:p>
        </p:txBody>
      </p:sp>
      <p:sp>
        <p:nvSpPr>
          <p:cNvPr id="3" name="Rectangle 2"/>
          <p:cNvSpPr/>
          <p:nvPr/>
        </p:nvSpPr>
        <p:spPr>
          <a:xfrm>
            <a:off x="1371600" y="1588532"/>
            <a:ext cx="6934200" cy="954107"/>
          </a:xfrm>
          <a:prstGeom prst="rect">
            <a:avLst/>
          </a:prstGeom>
        </p:spPr>
        <p:txBody>
          <a:bodyPr wrap="square">
            <a:spAutoFit/>
          </a:bodyPr>
          <a:lstStyle/>
          <a:p>
            <a:r>
              <a:rPr lang="en-US" sz="1400" dirty="0" smtClean="0">
                <a:latin typeface="Calibri" panose="020F0502020204030204" pitchFamily="34" charset="0"/>
              </a:rPr>
              <a:t>This app includes a nice social </a:t>
            </a:r>
            <a:r>
              <a:rPr lang="en-US" sz="1400" dirty="0">
                <a:latin typeface="Calibri" panose="020F0502020204030204" pitchFamily="34" charset="0"/>
              </a:rPr>
              <a:t>function, ‘Follow Me’, which </a:t>
            </a:r>
            <a:r>
              <a:rPr lang="en-US" sz="1400" dirty="0" smtClean="0">
                <a:latin typeface="Calibri" panose="020F0502020204030204" pitchFamily="34" charset="0"/>
              </a:rPr>
              <a:t>allows you to shares </a:t>
            </a:r>
            <a:r>
              <a:rPr lang="en-US" sz="1400" dirty="0">
                <a:latin typeface="Calibri" panose="020F0502020204030204" pitchFamily="34" charset="0"/>
              </a:rPr>
              <a:t>your location </a:t>
            </a:r>
            <a:r>
              <a:rPr lang="en-US" sz="1400" dirty="0" smtClean="0">
                <a:latin typeface="Calibri" panose="020F0502020204030204" pitchFamily="34" charset="0"/>
              </a:rPr>
              <a:t>and allows you to see others </a:t>
            </a:r>
            <a:r>
              <a:rPr lang="en-US" sz="1400" dirty="0">
                <a:latin typeface="Calibri" panose="020F0502020204030204" pitchFamily="34" charset="0"/>
              </a:rPr>
              <a:t>on the map as well. </a:t>
            </a:r>
            <a:r>
              <a:rPr lang="en-US" sz="1400" dirty="0" smtClean="0">
                <a:latin typeface="Calibri" panose="020F0502020204030204" pitchFamily="34" charset="0"/>
              </a:rPr>
              <a:t>You </a:t>
            </a:r>
            <a:r>
              <a:rPr lang="en-US" sz="1400" dirty="0">
                <a:latin typeface="Calibri" panose="020F0502020204030204" pitchFamily="34" charset="0"/>
              </a:rPr>
              <a:t>also have the option to send others using Follow Me a </a:t>
            </a:r>
            <a:r>
              <a:rPr lang="en-US" sz="1400" dirty="0" smtClean="0">
                <a:latin typeface="Calibri" panose="020F0502020204030204" pitchFamily="34" charset="0"/>
              </a:rPr>
              <a:t>message, which comes in handy when you are with a group of folks. </a:t>
            </a:r>
          </a:p>
          <a:p>
            <a:r>
              <a:rPr lang="en-US" sz="1400" dirty="0" smtClean="0">
                <a:latin typeface="Calibri" panose="020F0502020204030204" pitchFamily="34" charset="0"/>
              </a:rPr>
              <a:t>This app is easy to use and also provide a 30 day free trial. </a:t>
            </a:r>
            <a:endParaRPr lang="en-US" sz="1400" dirty="0">
              <a:latin typeface="Calibri" panose="020F0502020204030204" pitchFamily="34" charset="0"/>
            </a:endParaRPr>
          </a:p>
        </p:txBody>
      </p:sp>
      <p:pic>
        <p:nvPicPr>
          <p:cNvPr id="49156" name="Picture 4" descr="http://www.notaboutthenumbers.com/wp-content/uploads/2012/05/drake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1" y="3657600"/>
            <a:ext cx="990599" cy="990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752600" y="3472934"/>
            <a:ext cx="1603516" cy="369332"/>
          </a:xfrm>
          <a:prstGeom prst="rect">
            <a:avLst/>
          </a:prstGeom>
        </p:spPr>
        <p:txBody>
          <a:bodyPr wrap="none">
            <a:spAutoFit/>
          </a:bodyPr>
          <a:lstStyle/>
          <a:p>
            <a:r>
              <a:rPr lang="en-US" sz="1800" dirty="0" smtClean="0">
                <a:latin typeface="Calibri" panose="020F0502020204030204" pitchFamily="34" charset="0"/>
              </a:rPr>
              <a:t>A:DRAKE - Free</a:t>
            </a:r>
            <a:endParaRPr lang="en-US" sz="1800" dirty="0">
              <a:latin typeface="Calibri" panose="020F0502020204030204" pitchFamily="34" charset="0"/>
            </a:endParaRPr>
          </a:p>
        </p:txBody>
      </p:sp>
      <p:sp>
        <p:nvSpPr>
          <p:cNvPr id="5" name="Rectangle 4"/>
          <p:cNvSpPr/>
          <p:nvPr/>
        </p:nvSpPr>
        <p:spPr>
          <a:xfrm>
            <a:off x="1371600" y="3893403"/>
            <a:ext cx="6934200" cy="523220"/>
          </a:xfrm>
          <a:prstGeom prst="rect">
            <a:avLst/>
          </a:prstGeom>
        </p:spPr>
        <p:txBody>
          <a:bodyPr wrap="square">
            <a:spAutoFit/>
          </a:bodyPr>
          <a:lstStyle/>
          <a:p>
            <a:r>
              <a:rPr lang="en-US" sz="1400" dirty="0" smtClean="0">
                <a:solidFill>
                  <a:srgbClr val="2C2B2B"/>
                </a:solidFill>
                <a:latin typeface="Calibri" panose="020F0502020204030204" pitchFamily="34" charset="0"/>
              </a:rPr>
              <a:t>This app is pretty new to the market and claims </a:t>
            </a:r>
            <a:r>
              <a:rPr lang="en-US" sz="1400" dirty="0">
                <a:solidFill>
                  <a:srgbClr val="2C2B2B"/>
                </a:solidFill>
                <a:latin typeface="Calibri" panose="020F0502020204030204" pitchFamily="34" charset="0"/>
              </a:rPr>
              <a:t>to be able to work with huge cache databases, 30,000+ according to the listing in the </a:t>
            </a:r>
            <a:r>
              <a:rPr lang="en-US" sz="1400" dirty="0" smtClean="0">
                <a:solidFill>
                  <a:srgbClr val="2C2B2B"/>
                </a:solidFill>
                <a:latin typeface="Calibri" panose="020F0502020204030204" pitchFamily="34" charset="0"/>
              </a:rPr>
              <a:t>G.P.S. </a:t>
            </a:r>
            <a:endParaRPr lang="en-US" sz="1400" dirty="0">
              <a:latin typeface="Calibri" panose="020F0502020204030204" pitchFamily="34" charset="0"/>
            </a:endParaRPr>
          </a:p>
        </p:txBody>
      </p:sp>
    </p:spTree>
    <p:extLst>
      <p:ext uri="{BB962C8B-B14F-4D97-AF65-F5344CB8AC3E}">
        <p14:creationId xmlns:p14="http://schemas.microsoft.com/office/powerpoint/2010/main" val="28587987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1000"/>
                                        <p:tgtEl>
                                          <p:spTgt spid="2">
                                            <p:txEl>
                                              <p:pRg st="0" end="0"/>
                                            </p:txEl>
                                          </p:spTgt>
                                        </p:tgtEl>
                                      </p:cBhvr>
                                    </p:animEffect>
                                    <p:anim calcmode="lin" valueType="num">
                                      <p:cBhvr>
                                        <p:cTn id="1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9154"/>
                                        </p:tgtEl>
                                        <p:attrNameLst>
                                          <p:attrName>style.visibility</p:attrName>
                                        </p:attrNameLst>
                                      </p:cBhvr>
                                      <p:to>
                                        <p:strVal val="visible"/>
                                      </p:to>
                                    </p:set>
                                    <p:animEffect transition="in" filter="fade">
                                      <p:cBhvr>
                                        <p:cTn id="22" dur="1000"/>
                                        <p:tgtEl>
                                          <p:spTgt spid="49154"/>
                                        </p:tgtEl>
                                      </p:cBhvr>
                                    </p:animEffect>
                                    <p:anim calcmode="lin" valueType="num">
                                      <p:cBhvr>
                                        <p:cTn id="23" dur="1000" fill="hold"/>
                                        <p:tgtEl>
                                          <p:spTgt spid="49154"/>
                                        </p:tgtEl>
                                        <p:attrNameLst>
                                          <p:attrName>ppt_x</p:attrName>
                                        </p:attrNameLst>
                                      </p:cBhvr>
                                      <p:tavLst>
                                        <p:tav tm="0">
                                          <p:val>
                                            <p:strVal val="#ppt_x"/>
                                          </p:val>
                                        </p:tav>
                                        <p:tav tm="100000">
                                          <p:val>
                                            <p:strVal val="#ppt_x"/>
                                          </p:val>
                                        </p:tav>
                                      </p:tavLst>
                                    </p:anim>
                                    <p:anim calcmode="lin" valueType="num">
                                      <p:cBhvr>
                                        <p:cTn id="24" dur="1000" fill="hold"/>
                                        <p:tgtEl>
                                          <p:spTgt spid="49154"/>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2" presetClass="entr" presetSubtype="0" fill="hold" nodeType="afterEffect">
                                  <p:stCondLst>
                                    <p:cond delay="25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fade">
                                      <p:cBhvr>
                                        <p:cTn id="28" dur="1000"/>
                                        <p:tgtEl>
                                          <p:spTgt spid="5">
                                            <p:txEl>
                                              <p:pRg st="0" end="0"/>
                                            </p:txEl>
                                          </p:spTgt>
                                        </p:tgtEl>
                                      </p:cBhvr>
                                    </p:animEffect>
                                    <p:anim calcmode="lin" valueType="num">
                                      <p:cBhvr>
                                        <p:cTn id="29"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250"/>
                                  </p:stCondLst>
                                  <p:childTnLst>
                                    <p:set>
                                      <p:cBhvr>
                                        <p:cTn id="32" dur="1" fill="hold">
                                          <p:stCondLst>
                                            <p:cond delay="0"/>
                                          </p:stCondLst>
                                        </p:cTn>
                                        <p:tgtEl>
                                          <p:spTgt spid="4">
                                            <p:txEl>
                                              <p:pRg st="0" end="0"/>
                                            </p:txEl>
                                          </p:spTgt>
                                        </p:tgtEl>
                                        <p:attrNameLst>
                                          <p:attrName>style.visibility</p:attrName>
                                        </p:attrNameLst>
                                      </p:cBhvr>
                                      <p:to>
                                        <p:strVal val="visible"/>
                                      </p:to>
                                    </p:set>
                                    <p:animEffect transition="in" filter="fade">
                                      <p:cBhvr>
                                        <p:cTn id="33" dur="1000"/>
                                        <p:tgtEl>
                                          <p:spTgt spid="4">
                                            <p:txEl>
                                              <p:pRg st="0" end="0"/>
                                            </p:txEl>
                                          </p:spTgt>
                                        </p:tgtEl>
                                      </p:cBhvr>
                                    </p:animEffect>
                                    <p:anim calcmode="lin" valueType="num">
                                      <p:cBhvr>
                                        <p:cTn id="3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0" end="0"/>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250"/>
                                  </p:stCondLst>
                                  <p:childTnLst>
                                    <p:set>
                                      <p:cBhvr>
                                        <p:cTn id="37" dur="1" fill="hold">
                                          <p:stCondLst>
                                            <p:cond delay="0"/>
                                          </p:stCondLst>
                                        </p:cTn>
                                        <p:tgtEl>
                                          <p:spTgt spid="49156"/>
                                        </p:tgtEl>
                                        <p:attrNameLst>
                                          <p:attrName>style.visibility</p:attrName>
                                        </p:attrNameLst>
                                      </p:cBhvr>
                                      <p:to>
                                        <p:strVal val="visible"/>
                                      </p:to>
                                    </p:set>
                                    <p:animEffect transition="in" filter="fade">
                                      <p:cBhvr>
                                        <p:cTn id="38" dur="1000"/>
                                        <p:tgtEl>
                                          <p:spTgt spid="49156"/>
                                        </p:tgtEl>
                                      </p:cBhvr>
                                    </p:animEffect>
                                    <p:anim calcmode="lin" valueType="num">
                                      <p:cBhvr>
                                        <p:cTn id="39" dur="1000" fill="hold"/>
                                        <p:tgtEl>
                                          <p:spTgt spid="49156"/>
                                        </p:tgtEl>
                                        <p:attrNameLst>
                                          <p:attrName>ppt_x</p:attrName>
                                        </p:attrNameLst>
                                      </p:cBhvr>
                                      <p:tavLst>
                                        <p:tav tm="0">
                                          <p:val>
                                            <p:strVal val="#ppt_x"/>
                                          </p:val>
                                        </p:tav>
                                        <p:tav tm="100000">
                                          <p:val>
                                            <p:strVal val="#ppt_x"/>
                                          </p:val>
                                        </p:tav>
                                      </p:tavLst>
                                    </p:anim>
                                    <p:anim calcmode="lin" valueType="num">
                                      <p:cBhvr>
                                        <p:cTn id="40" dur="1000" fill="hold"/>
                                        <p:tgtEl>
                                          <p:spTgt spid="491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066800"/>
            <a:ext cx="7772400" cy="461665"/>
          </a:xfrm>
          <a:prstGeom prst="rect">
            <a:avLst/>
          </a:prstGeom>
          <a:noFill/>
        </p:spPr>
        <p:txBody>
          <a:bodyPr wrap="square" rtlCol="0">
            <a:spAutoFit/>
          </a:bodyPr>
          <a:lstStyle/>
          <a:p>
            <a:r>
              <a:rPr lang="en-US" dirty="0" smtClean="0">
                <a:latin typeface="Calibri" panose="020F0502020204030204" pitchFamily="34" charset="0"/>
              </a:rPr>
              <a:t>Apps - Android</a:t>
            </a:r>
            <a:endParaRPr lang="en-US" dirty="0">
              <a:latin typeface="Calibri" panose="020F0502020204030204" pitchFamily="34" charset="0"/>
            </a:endParaRPr>
          </a:p>
        </p:txBody>
      </p:sp>
      <p:pic>
        <p:nvPicPr>
          <p:cNvPr id="5" name="Picture 4"/>
          <p:cNvPicPr>
            <a:picLocks noChangeAspect="1"/>
          </p:cNvPicPr>
          <p:nvPr/>
        </p:nvPicPr>
        <p:blipFill>
          <a:blip r:embed="rId3"/>
          <a:stretch>
            <a:fillRect/>
          </a:stretch>
        </p:blipFill>
        <p:spPr>
          <a:xfrm>
            <a:off x="1828800" y="1528465"/>
            <a:ext cx="5200650" cy="2557462"/>
          </a:xfrm>
          <a:prstGeom prst="rect">
            <a:avLst/>
          </a:prstGeom>
        </p:spPr>
      </p:pic>
      <p:pic>
        <p:nvPicPr>
          <p:cNvPr id="6" name="Picture 5"/>
          <p:cNvPicPr>
            <a:picLocks noChangeAspect="1"/>
          </p:cNvPicPr>
          <p:nvPr/>
        </p:nvPicPr>
        <p:blipFill>
          <a:blip r:embed="rId4"/>
          <a:stretch>
            <a:fillRect/>
          </a:stretch>
        </p:blipFill>
        <p:spPr>
          <a:xfrm>
            <a:off x="1828800" y="4085927"/>
            <a:ext cx="5200650" cy="2545606"/>
          </a:xfrm>
          <a:prstGeom prst="rect">
            <a:avLst/>
          </a:prstGeom>
        </p:spPr>
      </p:pic>
      <p:sp>
        <p:nvSpPr>
          <p:cNvPr id="10" name="Right Arrow 9"/>
          <p:cNvSpPr/>
          <p:nvPr/>
        </p:nvSpPr>
        <p:spPr bwMode="auto">
          <a:xfrm>
            <a:off x="762000" y="1552983"/>
            <a:ext cx="1066800" cy="45720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5" name="Left Arrow 14"/>
          <p:cNvSpPr/>
          <p:nvPr/>
        </p:nvSpPr>
        <p:spPr bwMode="auto">
          <a:xfrm rot="19322646">
            <a:off x="3593061" y="997798"/>
            <a:ext cx="1219200" cy="457200"/>
          </a:xfrm>
          <a:prstGeom prst="leftArrow">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8753537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066800"/>
            <a:ext cx="7772400" cy="461665"/>
          </a:xfrm>
          <a:prstGeom prst="rect">
            <a:avLst/>
          </a:prstGeom>
          <a:noFill/>
        </p:spPr>
        <p:txBody>
          <a:bodyPr wrap="square" rtlCol="0">
            <a:spAutoFit/>
          </a:bodyPr>
          <a:lstStyle/>
          <a:p>
            <a:r>
              <a:rPr lang="en-US" dirty="0" smtClean="0">
                <a:latin typeface="Calibri" panose="020F0502020204030204" pitchFamily="34" charset="0"/>
              </a:rPr>
              <a:t>TOP 5 APPS - Apple</a:t>
            </a:r>
            <a:endParaRPr lang="en-US" dirty="0">
              <a:latin typeface="Calibri" panose="020F0502020204030204" pitchFamily="34" charset="0"/>
            </a:endParaRPr>
          </a:p>
        </p:txBody>
      </p:sp>
      <p:pic>
        <p:nvPicPr>
          <p:cNvPr id="3" name="Picture 2"/>
          <p:cNvPicPr>
            <a:picLocks noChangeAspect="1"/>
          </p:cNvPicPr>
          <p:nvPr/>
        </p:nvPicPr>
        <p:blipFill>
          <a:blip r:embed="rId3"/>
          <a:stretch>
            <a:fillRect/>
          </a:stretch>
        </p:blipFill>
        <p:spPr>
          <a:xfrm>
            <a:off x="304801" y="1676401"/>
            <a:ext cx="1066800" cy="1043224"/>
          </a:xfrm>
          <a:prstGeom prst="rect">
            <a:avLst/>
          </a:prstGeom>
        </p:spPr>
      </p:pic>
      <p:sp>
        <p:nvSpPr>
          <p:cNvPr id="4" name="Rectangle 3"/>
          <p:cNvSpPr/>
          <p:nvPr/>
        </p:nvSpPr>
        <p:spPr>
          <a:xfrm>
            <a:off x="1693440" y="1528465"/>
            <a:ext cx="3070071" cy="369332"/>
          </a:xfrm>
          <a:prstGeom prst="rect">
            <a:avLst/>
          </a:prstGeom>
        </p:spPr>
        <p:txBody>
          <a:bodyPr wrap="none">
            <a:spAutoFit/>
          </a:bodyPr>
          <a:lstStyle/>
          <a:p>
            <a:r>
              <a:rPr lang="en-US" sz="1800" b="1" dirty="0">
                <a:solidFill>
                  <a:srgbClr val="474747"/>
                </a:solidFill>
                <a:latin typeface="Lucida Grande"/>
              </a:rPr>
              <a:t>Geocaching </a:t>
            </a:r>
            <a:r>
              <a:rPr lang="en-US" sz="1800" b="1" dirty="0" smtClean="0">
                <a:solidFill>
                  <a:srgbClr val="474747"/>
                </a:solidFill>
                <a:latin typeface="Lucida Grande"/>
              </a:rPr>
              <a:t>Buddy - $7.99</a:t>
            </a:r>
            <a:endParaRPr lang="en-US" sz="1800" dirty="0"/>
          </a:p>
        </p:txBody>
      </p:sp>
      <p:sp>
        <p:nvSpPr>
          <p:cNvPr id="5" name="Rectangle 4"/>
          <p:cNvSpPr/>
          <p:nvPr/>
        </p:nvSpPr>
        <p:spPr>
          <a:xfrm>
            <a:off x="1693440" y="1882408"/>
            <a:ext cx="6993360" cy="584775"/>
          </a:xfrm>
          <a:prstGeom prst="rect">
            <a:avLst/>
          </a:prstGeom>
        </p:spPr>
        <p:txBody>
          <a:bodyPr wrap="square">
            <a:spAutoFit/>
          </a:bodyPr>
          <a:lstStyle/>
          <a:p>
            <a:r>
              <a:rPr lang="en-US" sz="1600" dirty="0">
                <a:latin typeface="Calibri" panose="020F0502020204030204" pitchFamily="34" charset="0"/>
              </a:rPr>
              <a:t>I</a:t>
            </a:r>
            <a:r>
              <a:rPr lang="en-US" sz="1600" dirty="0" smtClean="0">
                <a:latin typeface="Calibri" panose="020F0502020204030204" pitchFamily="34" charset="0"/>
              </a:rPr>
              <a:t>ntegrated </a:t>
            </a:r>
            <a:r>
              <a:rPr lang="en-US" sz="1600" dirty="0">
                <a:latin typeface="Calibri" panose="020F0502020204030204" pitchFamily="34" charset="0"/>
              </a:rPr>
              <a:t>navigating from waypoint to waypoint. Calculated new waypoints can also be shown on the Map (when internet is available). </a:t>
            </a:r>
          </a:p>
        </p:txBody>
      </p:sp>
      <p:sp>
        <p:nvSpPr>
          <p:cNvPr id="6" name="TextBox 5"/>
          <p:cNvSpPr txBox="1"/>
          <p:nvPr/>
        </p:nvSpPr>
        <p:spPr>
          <a:xfrm>
            <a:off x="1722279" y="2590800"/>
            <a:ext cx="4252452" cy="3754874"/>
          </a:xfrm>
          <a:prstGeom prst="rect">
            <a:avLst/>
          </a:prstGeom>
          <a:noFill/>
        </p:spPr>
        <p:txBody>
          <a:bodyPr wrap="square" rtlCol="0">
            <a:spAutoFit/>
          </a:bodyPr>
          <a:lstStyle/>
          <a:p>
            <a:r>
              <a:rPr lang="en-US" sz="1400" dirty="0">
                <a:latin typeface="Calibri" panose="020F0502020204030204" pitchFamily="34" charset="0"/>
              </a:rPr>
              <a:t>Main features</a:t>
            </a:r>
            <a:br>
              <a:rPr lang="en-US" sz="1400" dirty="0">
                <a:latin typeface="Calibri" panose="020F0502020204030204" pitchFamily="34" charset="0"/>
              </a:rPr>
            </a:br>
            <a:r>
              <a:rPr lang="en-US" sz="1400" dirty="0">
                <a:latin typeface="Calibri" panose="020F0502020204030204" pitchFamily="34" charset="0"/>
              </a:rPr>
              <a:t>===============</a:t>
            </a:r>
            <a:br>
              <a:rPr lang="en-US" sz="1400" dirty="0">
                <a:latin typeface="Calibri" panose="020F0502020204030204" pitchFamily="34" charset="0"/>
              </a:rPr>
            </a:br>
            <a:r>
              <a:rPr lang="en-US" sz="1400" dirty="0">
                <a:latin typeface="Calibri" panose="020F0502020204030204" pitchFamily="34" charset="0"/>
              </a:rPr>
              <a:t>- Add caches from geocaching.com, opencaching.de, .</a:t>
            </a:r>
            <a:r>
              <a:rPr lang="en-US" sz="1400" dirty="0" err="1">
                <a:latin typeface="Calibri" panose="020F0502020204030204" pitchFamily="34" charset="0"/>
              </a:rPr>
              <a:t>pl</a:t>
            </a:r>
            <a:r>
              <a:rPr lang="en-US" sz="1400" dirty="0">
                <a:latin typeface="Calibri" panose="020F0502020204030204" pitchFamily="34" charset="0"/>
              </a:rPr>
              <a:t>, .us, or .</a:t>
            </a:r>
            <a:r>
              <a:rPr lang="en-US" sz="1400" dirty="0" smtClean="0">
                <a:latin typeface="Calibri" panose="020F0502020204030204" pitchFamily="34" charset="0"/>
              </a:rPr>
              <a:t>org.uk</a:t>
            </a:r>
            <a:br>
              <a:rPr lang="en-US" sz="1400" dirty="0" smtClean="0">
                <a:latin typeface="Calibri" panose="020F0502020204030204" pitchFamily="34" charset="0"/>
              </a:rPr>
            </a:br>
            <a:r>
              <a:rPr lang="en-US" sz="1400" dirty="0" smtClean="0">
                <a:latin typeface="Calibri" panose="020F0502020204030204" pitchFamily="34" charset="0"/>
              </a:rPr>
              <a:t>- Prepare a multi-cache at home on the device or using the web interface</a:t>
            </a:r>
            <a:br>
              <a:rPr lang="en-US" sz="1400" dirty="0" smtClean="0">
                <a:latin typeface="Calibri" panose="020F0502020204030204" pitchFamily="34" charset="0"/>
              </a:rPr>
            </a:br>
            <a:r>
              <a:rPr lang="en-US" sz="1400" dirty="0" smtClean="0">
                <a:latin typeface="Calibri" panose="020F0502020204030204" pitchFamily="34" charset="0"/>
              </a:rPr>
              <a:t>- All images embedded in the local description are preloaded: paperless caching!</a:t>
            </a:r>
            <a:br>
              <a:rPr lang="en-US" sz="1400" dirty="0" smtClean="0">
                <a:latin typeface="Calibri" panose="020F0502020204030204" pitchFamily="34" charset="0"/>
              </a:rPr>
            </a:br>
            <a:r>
              <a:rPr lang="en-US" sz="1400" dirty="0" smtClean="0">
                <a:latin typeface="Calibri" panose="020F0502020204030204" pitchFamily="34" charset="0"/>
              </a:rPr>
              <a:t>- Navigate to the parking location</a:t>
            </a:r>
            <a:r>
              <a:rPr lang="en-US" sz="1400" dirty="0">
                <a:latin typeface="Calibri" panose="020F0502020204030204" pitchFamily="34" charset="0"/>
              </a:rPr>
              <a:t/>
            </a:r>
            <a:br>
              <a:rPr lang="en-US" sz="1400" dirty="0">
                <a:latin typeface="Calibri" panose="020F0502020204030204" pitchFamily="34" charset="0"/>
              </a:rPr>
            </a:br>
            <a:r>
              <a:rPr lang="en-US" sz="1400" dirty="0">
                <a:latin typeface="Calibri" panose="020F0502020204030204" pitchFamily="34" charset="0"/>
              </a:rPr>
              <a:t>- Make log notes while caching</a:t>
            </a:r>
            <a:br>
              <a:rPr lang="en-US" sz="1400" dirty="0">
                <a:latin typeface="Calibri" panose="020F0502020204030204" pitchFamily="34" charset="0"/>
              </a:rPr>
            </a:br>
            <a:r>
              <a:rPr lang="en-US" sz="1400" dirty="0">
                <a:latin typeface="Calibri" panose="020F0502020204030204" pitchFamily="34" charset="0"/>
              </a:rPr>
              <a:t>- Post a log and optional photo</a:t>
            </a:r>
            <a:br>
              <a:rPr lang="en-US" sz="1400" dirty="0">
                <a:latin typeface="Calibri" panose="020F0502020204030204" pitchFamily="34" charset="0"/>
              </a:rPr>
            </a:br>
            <a:r>
              <a:rPr lang="en-US" sz="1400" dirty="0">
                <a:latin typeface="Calibri" panose="020F0502020204030204" pitchFamily="34" charset="0"/>
              </a:rPr>
              <a:t>- Find your way back to the </a:t>
            </a:r>
            <a:r>
              <a:rPr lang="en-US" sz="1400" dirty="0" smtClean="0">
                <a:latin typeface="Calibri" panose="020F0502020204030204" pitchFamily="34" charset="0"/>
              </a:rPr>
              <a:t>parking</a:t>
            </a:r>
            <a:r>
              <a:rPr lang="en-US" sz="1400" dirty="0">
                <a:latin typeface="Calibri" panose="020F0502020204030204" pitchFamily="34" charset="0"/>
              </a:rPr>
              <a:t/>
            </a:r>
            <a:br>
              <a:rPr lang="en-US" sz="1400" dirty="0">
                <a:latin typeface="Calibri" panose="020F0502020204030204" pitchFamily="34" charset="0"/>
              </a:rPr>
            </a:br>
            <a:r>
              <a:rPr lang="en-US" sz="1400" dirty="0">
                <a:latin typeface="Calibri" panose="020F0502020204030204" pitchFamily="34" charset="0"/>
              </a:rPr>
              <a:t>- Manage the list of caches</a:t>
            </a:r>
            <a:br>
              <a:rPr lang="en-US" sz="1400" dirty="0">
                <a:latin typeface="Calibri" panose="020F0502020204030204" pitchFamily="34" charset="0"/>
              </a:rPr>
            </a:br>
            <a:r>
              <a:rPr lang="en-US" sz="1400" dirty="0">
                <a:latin typeface="Calibri" panose="020F0502020204030204" pitchFamily="34" charset="0"/>
              </a:rPr>
              <a:t>- Photo album for each individual geocache + in-app camera + photo </a:t>
            </a:r>
            <a:r>
              <a:rPr lang="en-US" sz="1400" dirty="0" smtClean="0">
                <a:latin typeface="Calibri" panose="020F0502020204030204" pitchFamily="34" charset="0"/>
              </a:rPr>
              <a:t>viewer</a:t>
            </a:r>
            <a:r>
              <a:rPr lang="en-US" sz="1400" dirty="0">
                <a:latin typeface="Calibri" panose="020F0502020204030204" pitchFamily="34" charset="0"/>
              </a:rPr>
              <a:t/>
            </a:r>
            <a:br>
              <a:rPr lang="en-US" sz="1400" dirty="0">
                <a:latin typeface="Calibri" panose="020F0502020204030204" pitchFamily="34" charset="0"/>
              </a:rPr>
            </a:br>
            <a:r>
              <a:rPr lang="en-US" sz="1400" dirty="0">
                <a:latin typeface="Calibri" panose="020F0502020204030204" pitchFamily="34" charset="0"/>
              </a:rPr>
              <a:t>- In-app compass in the Navigate View</a:t>
            </a:r>
            <a:br>
              <a:rPr lang="en-US" sz="1400" dirty="0">
                <a:latin typeface="Calibri" panose="020F0502020204030204" pitchFamily="34" charset="0"/>
              </a:rPr>
            </a:br>
            <a:r>
              <a:rPr lang="en-US" sz="1400" dirty="0">
                <a:latin typeface="Calibri" panose="020F0502020204030204" pitchFamily="34" charset="0"/>
              </a:rPr>
              <a:t>- In-app rotating waypoint overview map</a:t>
            </a:r>
          </a:p>
        </p:txBody>
      </p:sp>
      <p:pic>
        <p:nvPicPr>
          <p:cNvPr id="50178" name="Picture 2" descr="iPhone Screensho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6072" y="2467183"/>
            <a:ext cx="2230728" cy="3959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02629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00" y="1600200"/>
            <a:ext cx="6553200" cy="1661993"/>
          </a:xfrm>
          <a:prstGeom prst="rect">
            <a:avLst/>
          </a:prstGeom>
        </p:spPr>
        <p:txBody>
          <a:bodyPr wrap="square">
            <a:spAutoFit/>
          </a:bodyPr>
          <a:lstStyle/>
          <a:p>
            <a:r>
              <a:rPr lang="en-US" sz="1800" b="1" dirty="0">
                <a:latin typeface="Calibri" panose="020F0502020204030204" pitchFamily="34" charset="0"/>
                <a:hlinkClick r:id="rId3"/>
              </a:rPr>
              <a:t>Geocaching Intro</a:t>
            </a:r>
            <a:r>
              <a:rPr lang="en-US" sz="1800" b="1" dirty="0">
                <a:latin typeface="Calibri" panose="020F0502020204030204" pitchFamily="34" charset="0"/>
              </a:rPr>
              <a:t> (Free)</a:t>
            </a:r>
          </a:p>
          <a:p>
            <a:r>
              <a:rPr lang="en-US" sz="1400" dirty="0">
                <a:latin typeface="Calibri" panose="020F0502020204030204" pitchFamily="34" charset="0"/>
              </a:rPr>
              <a:t>GroundSpeak is the company that runs the Geocaching.com </a:t>
            </a:r>
            <a:r>
              <a:rPr lang="en-US" sz="1400" dirty="0" smtClean="0">
                <a:latin typeface="Calibri" panose="020F0502020204030204" pitchFamily="34" charset="0"/>
              </a:rPr>
              <a:t>website – The </a:t>
            </a:r>
            <a:r>
              <a:rPr lang="en-US" sz="1400" dirty="0" err="1" smtClean="0">
                <a:latin typeface="Calibri" panose="020F0502020204030204" pitchFamily="34" charset="0"/>
              </a:rPr>
              <a:t>Mothership</a:t>
            </a:r>
            <a:r>
              <a:rPr lang="en-US" sz="1400" dirty="0" smtClean="0">
                <a:latin typeface="Calibri" panose="020F0502020204030204" pitchFamily="34" charset="0"/>
              </a:rPr>
              <a:t>! The </a:t>
            </a:r>
            <a:r>
              <a:rPr lang="en-US" sz="1400" dirty="0">
                <a:latin typeface="Calibri" panose="020F0502020204030204" pitchFamily="34" charset="0"/>
              </a:rPr>
              <a:t>app is a way to get you hooked on geocaching by letting you find three geocaches near your current location, provide you with the requisite coordinates, hints, and description, and help you navigate to the cache. A bonus is that the app alerts you when you're getting close to the cache location by vibrating and making a </a:t>
            </a:r>
            <a:r>
              <a:rPr lang="en-US" sz="1400" dirty="0" smtClean="0">
                <a:latin typeface="Calibri" panose="020F0502020204030204" pitchFamily="34" charset="0"/>
              </a:rPr>
              <a:t>sound. Great for newbies! </a:t>
            </a:r>
            <a:endParaRPr lang="en-US" sz="1400" b="0" i="0" dirty="0">
              <a:effectLst/>
              <a:latin typeface="Calibri" panose="020F0502020204030204" pitchFamily="34" charset="0"/>
            </a:endParaRPr>
          </a:p>
        </p:txBody>
      </p:sp>
      <p:pic>
        <p:nvPicPr>
          <p:cNvPr id="3" name="Picture 2"/>
          <p:cNvPicPr>
            <a:picLocks noChangeAspect="1"/>
          </p:cNvPicPr>
          <p:nvPr/>
        </p:nvPicPr>
        <p:blipFill>
          <a:blip r:embed="rId4"/>
          <a:stretch>
            <a:fillRect/>
          </a:stretch>
        </p:blipFill>
        <p:spPr>
          <a:xfrm>
            <a:off x="457200" y="1676401"/>
            <a:ext cx="1072827" cy="1066800"/>
          </a:xfrm>
          <a:prstGeom prst="rect">
            <a:avLst/>
          </a:prstGeom>
        </p:spPr>
      </p:pic>
      <p:pic>
        <p:nvPicPr>
          <p:cNvPr id="4" name="Picture 3"/>
          <p:cNvPicPr>
            <a:picLocks noChangeAspect="1"/>
          </p:cNvPicPr>
          <p:nvPr/>
        </p:nvPicPr>
        <p:blipFill>
          <a:blip r:embed="rId5"/>
          <a:stretch>
            <a:fillRect/>
          </a:stretch>
        </p:blipFill>
        <p:spPr>
          <a:xfrm>
            <a:off x="404133" y="3581400"/>
            <a:ext cx="1125894" cy="1215453"/>
          </a:xfrm>
          <a:prstGeom prst="rect">
            <a:avLst/>
          </a:prstGeom>
        </p:spPr>
      </p:pic>
      <p:sp>
        <p:nvSpPr>
          <p:cNvPr id="5" name="Rectangle 4"/>
          <p:cNvSpPr/>
          <p:nvPr/>
        </p:nvSpPr>
        <p:spPr>
          <a:xfrm>
            <a:off x="1905000" y="3505201"/>
            <a:ext cx="3124199" cy="369332"/>
          </a:xfrm>
          <a:prstGeom prst="rect">
            <a:avLst/>
          </a:prstGeom>
        </p:spPr>
        <p:txBody>
          <a:bodyPr wrap="square">
            <a:spAutoFit/>
          </a:bodyPr>
          <a:lstStyle/>
          <a:p>
            <a:r>
              <a:rPr lang="en-US" sz="1800" b="1" dirty="0">
                <a:solidFill>
                  <a:srgbClr val="474747"/>
                </a:solidFill>
                <a:latin typeface="Lucida Grande"/>
                <a:hlinkClick r:id="rId6"/>
              </a:rPr>
              <a:t>Looking4Cache</a:t>
            </a:r>
            <a:r>
              <a:rPr lang="en-US" sz="1600" b="1" dirty="0">
                <a:solidFill>
                  <a:srgbClr val="474747"/>
                </a:solidFill>
                <a:latin typeface="Lucida Grande"/>
                <a:hlinkClick r:id="rId6"/>
              </a:rPr>
              <a:t> </a:t>
            </a:r>
            <a:r>
              <a:rPr lang="en-US" sz="1600" b="1" dirty="0" smtClean="0">
                <a:solidFill>
                  <a:srgbClr val="474747"/>
                </a:solidFill>
                <a:latin typeface="Lucida Grande"/>
                <a:hlinkClick r:id="rId6"/>
              </a:rPr>
              <a:t>Lite</a:t>
            </a:r>
            <a:r>
              <a:rPr lang="en-US" sz="1600" b="1" dirty="0" smtClean="0">
                <a:solidFill>
                  <a:srgbClr val="474747"/>
                </a:solidFill>
                <a:latin typeface="Lucida Grande"/>
              </a:rPr>
              <a:t> Free</a:t>
            </a:r>
            <a:endParaRPr lang="en-US" sz="1600" dirty="0"/>
          </a:p>
        </p:txBody>
      </p:sp>
      <p:sp>
        <p:nvSpPr>
          <p:cNvPr id="6" name="Rectangle 5"/>
          <p:cNvSpPr/>
          <p:nvPr/>
        </p:nvSpPr>
        <p:spPr>
          <a:xfrm>
            <a:off x="1905000" y="3852762"/>
            <a:ext cx="7086600" cy="2462213"/>
          </a:xfrm>
          <a:prstGeom prst="rect">
            <a:avLst/>
          </a:prstGeom>
        </p:spPr>
        <p:txBody>
          <a:bodyPr wrap="square">
            <a:spAutoFit/>
          </a:bodyPr>
          <a:lstStyle/>
          <a:p>
            <a:r>
              <a:rPr lang="en-US" sz="1400" dirty="0">
                <a:latin typeface="Calibri" panose="020F0502020204030204" pitchFamily="34" charset="0"/>
              </a:rPr>
              <a:t>Key functions: </a:t>
            </a:r>
            <a:br>
              <a:rPr lang="en-US" sz="1400" dirty="0">
                <a:latin typeface="Calibri" panose="020F0502020204030204" pitchFamily="34" charset="0"/>
              </a:rPr>
            </a:br>
            <a:r>
              <a:rPr lang="en-US" sz="1400" dirty="0">
                <a:latin typeface="Calibri" panose="020F0502020204030204" pitchFamily="34" charset="0"/>
              </a:rPr>
              <a:t>- Get Caches from the Geocaching Live API or from GPX Files </a:t>
            </a:r>
            <a:br>
              <a:rPr lang="en-US" sz="1400" dirty="0">
                <a:latin typeface="Calibri" panose="020F0502020204030204" pitchFamily="34" charset="0"/>
              </a:rPr>
            </a:br>
            <a:r>
              <a:rPr lang="en-US" sz="1400" dirty="0">
                <a:latin typeface="Calibri" panose="020F0502020204030204" pitchFamily="34" charset="0"/>
              </a:rPr>
              <a:t>- Manage caches in lists and find them with a lot of sort and filter options.</a:t>
            </a:r>
            <a:br>
              <a:rPr lang="en-US" sz="1400" dirty="0">
                <a:latin typeface="Calibri" panose="020F0502020204030204" pitchFamily="34" charset="0"/>
              </a:rPr>
            </a:br>
            <a:r>
              <a:rPr lang="en-US" sz="1400" dirty="0">
                <a:latin typeface="Calibri" panose="020F0502020204030204" pitchFamily="34" charset="0"/>
              </a:rPr>
              <a:t>- Directly log a cache or send field notes. Also for multiple users. Owner logs are possible.</a:t>
            </a:r>
            <a:br>
              <a:rPr lang="en-US" sz="1400" dirty="0">
                <a:latin typeface="Calibri" panose="020F0502020204030204" pitchFamily="34" charset="0"/>
              </a:rPr>
            </a:br>
            <a:r>
              <a:rPr lang="en-US" sz="1400" dirty="0">
                <a:latin typeface="Calibri" panose="020F0502020204030204" pitchFamily="34" charset="0"/>
              </a:rPr>
              <a:t>- Search and log </a:t>
            </a:r>
            <a:r>
              <a:rPr lang="en-US" sz="1400" dirty="0" err="1">
                <a:latin typeface="Calibri" panose="020F0502020204030204" pitchFamily="34" charset="0"/>
              </a:rPr>
              <a:t>trackables</a:t>
            </a:r>
            <a:r>
              <a:rPr lang="en-US" sz="1400" dirty="0">
                <a:latin typeface="Calibri" panose="020F0502020204030204" pitchFamily="34" charset="0"/>
              </a:rPr>
              <a:t>.</a:t>
            </a:r>
            <a:br>
              <a:rPr lang="en-US" sz="1400" dirty="0">
                <a:latin typeface="Calibri" panose="020F0502020204030204" pitchFamily="34" charset="0"/>
              </a:rPr>
            </a:br>
            <a:r>
              <a:rPr lang="en-US" sz="1400" dirty="0">
                <a:latin typeface="Calibri" panose="020F0502020204030204" pitchFamily="34" charset="0"/>
              </a:rPr>
              <a:t>- </a:t>
            </a:r>
            <a:r>
              <a:rPr lang="en-US" sz="1400" dirty="0" err="1">
                <a:latin typeface="Calibri" panose="020F0502020204030204" pitchFamily="34" charset="0"/>
              </a:rPr>
              <a:t>GCVote</a:t>
            </a:r>
            <a:r>
              <a:rPr lang="en-US" sz="1400" dirty="0">
                <a:latin typeface="Calibri" panose="020F0502020204030204" pitchFamily="34" charset="0"/>
              </a:rPr>
              <a:t> integration.</a:t>
            </a:r>
            <a:br>
              <a:rPr lang="en-US" sz="1400" dirty="0">
                <a:latin typeface="Calibri" panose="020F0502020204030204" pitchFamily="34" charset="0"/>
              </a:rPr>
            </a:br>
            <a:r>
              <a:rPr lang="en-US" sz="1400" dirty="0">
                <a:latin typeface="Calibri" panose="020F0502020204030204" pitchFamily="34" charset="0"/>
              </a:rPr>
              <a:t>- Maps: </a:t>
            </a:r>
            <a:r>
              <a:rPr lang="en-US" sz="1400" dirty="0" err="1">
                <a:latin typeface="Calibri" panose="020F0502020204030204" pitchFamily="34" charset="0"/>
              </a:rPr>
              <a:t>OpenStreetMap</a:t>
            </a:r>
            <a:r>
              <a:rPr lang="en-US" sz="1400" dirty="0">
                <a:latin typeface="Calibri" panose="020F0502020204030204" pitchFamily="34" charset="0"/>
              </a:rPr>
              <a:t>, </a:t>
            </a:r>
            <a:r>
              <a:rPr lang="en-US" sz="1400" dirty="0" err="1">
                <a:latin typeface="Calibri" panose="020F0502020204030204" pitchFamily="34" charset="0"/>
              </a:rPr>
              <a:t>OpenCycleMap</a:t>
            </a:r>
            <a:r>
              <a:rPr lang="en-US" sz="1400" dirty="0">
                <a:latin typeface="Calibri" panose="020F0502020204030204" pitchFamily="34" charset="0"/>
              </a:rPr>
              <a:t>, MapQuest, Bing and more.</a:t>
            </a:r>
            <a:br>
              <a:rPr lang="en-US" sz="1400" dirty="0">
                <a:latin typeface="Calibri" panose="020F0502020204030204" pitchFamily="34" charset="0"/>
              </a:rPr>
            </a:br>
            <a:r>
              <a:rPr lang="en-US" sz="1400" dirty="0">
                <a:latin typeface="Calibri" panose="020F0502020204030204" pitchFamily="34" charset="0"/>
              </a:rPr>
              <a:t>- Offline caching supported (offline maps are only available in the pro version).</a:t>
            </a:r>
            <a:br>
              <a:rPr lang="en-US" sz="1400" dirty="0">
                <a:latin typeface="Calibri" panose="020F0502020204030204" pitchFamily="34" charset="0"/>
              </a:rPr>
            </a:br>
            <a:r>
              <a:rPr lang="en-US" sz="1400" dirty="0">
                <a:latin typeface="Calibri" panose="020F0502020204030204" pitchFamily="34" charset="0"/>
              </a:rPr>
              <a:t>- Save power and cache longer. The GPS changes the accuracy automatically based on the distance to the cache.</a:t>
            </a:r>
            <a:r>
              <a:rPr lang="en-US" sz="1400" dirty="0"/>
              <a:t/>
            </a:r>
            <a:br>
              <a:rPr lang="en-US" sz="1400" dirty="0"/>
            </a:br>
            <a:endParaRPr lang="en-US" sz="1400" dirty="0"/>
          </a:p>
        </p:txBody>
      </p:sp>
    </p:spTree>
    <p:extLst>
      <p:ext uri="{BB962C8B-B14F-4D97-AF65-F5344CB8AC3E}">
        <p14:creationId xmlns:p14="http://schemas.microsoft.com/office/powerpoint/2010/main" val="27844200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25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fade">
                                      <p:cBhvr>
                                        <p:cTn id="23" dur="1000"/>
                                        <p:tgtEl>
                                          <p:spTgt spid="6">
                                            <p:txEl>
                                              <p:pRg st="0" end="0"/>
                                            </p:txEl>
                                          </p:spTgt>
                                        </p:tgtEl>
                                      </p:cBhvr>
                                    </p:animEffect>
                                    <p:anim calcmode="lin" valueType="num">
                                      <p:cBhvr>
                                        <p:cTn id="2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6">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25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fade">
                                      <p:cBhvr>
                                        <p:cTn id="28" dur="1000"/>
                                        <p:tgtEl>
                                          <p:spTgt spid="5">
                                            <p:txEl>
                                              <p:pRg st="0" end="0"/>
                                            </p:txEl>
                                          </p:spTgt>
                                        </p:tgtEl>
                                      </p:cBhvr>
                                    </p:animEffect>
                                    <p:anim calcmode="lin" valueType="num">
                                      <p:cBhvr>
                                        <p:cTn id="29"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25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04661" y="1810406"/>
            <a:ext cx="6705600" cy="523220"/>
          </a:xfrm>
          <a:prstGeom prst="rect">
            <a:avLst/>
          </a:prstGeom>
        </p:spPr>
        <p:txBody>
          <a:bodyPr wrap="square">
            <a:spAutoFit/>
          </a:bodyPr>
          <a:lstStyle/>
          <a:p>
            <a:r>
              <a:rPr lang="en-US" sz="1400" dirty="0" smtClean="0">
                <a:solidFill>
                  <a:srgbClr val="2A2E33"/>
                </a:solidFill>
                <a:latin typeface="Calibri" panose="020F0502020204030204" pitchFamily="34" charset="0"/>
              </a:rPr>
              <a:t>Easy to use app, just open the app on your iPhone, and in just seconds, it determines your GPS coordinates and a list opens with nearby caches. Way too easy! </a:t>
            </a:r>
            <a:endParaRPr lang="en-US" sz="1400" dirty="0">
              <a:latin typeface="Calibri" panose="020F0502020204030204" pitchFamily="34" charset="0"/>
            </a:endParaRPr>
          </a:p>
        </p:txBody>
      </p:sp>
      <p:pic>
        <p:nvPicPr>
          <p:cNvPr id="3" name="Picture 2"/>
          <p:cNvPicPr>
            <a:picLocks noChangeAspect="1"/>
          </p:cNvPicPr>
          <p:nvPr/>
        </p:nvPicPr>
        <p:blipFill>
          <a:blip r:embed="rId3"/>
          <a:stretch>
            <a:fillRect/>
          </a:stretch>
        </p:blipFill>
        <p:spPr>
          <a:xfrm>
            <a:off x="906898" y="1447800"/>
            <a:ext cx="1219200" cy="1239634"/>
          </a:xfrm>
          <a:prstGeom prst="rect">
            <a:avLst/>
          </a:prstGeom>
        </p:spPr>
      </p:pic>
      <p:sp>
        <p:nvSpPr>
          <p:cNvPr id="4" name="Rectangle 3"/>
          <p:cNvSpPr/>
          <p:nvPr/>
        </p:nvSpPr>
        <p:spPr>
          <a:xfrm>
            <a:off x="2304661" y="1321651"/>
            <a:ext cx="3029339" cy="369332"/>
          </a:xfrm>
          <a:prstGeom prst="rect">
            <a:avLst/>
          </a:prstGeom>
        </p:spPr>
        <p:txBody>
          <a:bodyPr wrap="square">
            <a:spAutoFit/>
          </a:bodyPr>
          <a:lstStyle/>
          <a:p>
            <a:r>
              <a:rPr lang="en-US" sz="1800" b="1" dirty="0" err="1" smtClean="0">
                <a:solidFill>
                  <a:srgbClr val="474747"/>
                </a:solidFill>
                <a:latin typeface="Lucida Grande"/>
              </a:rPr>
              <a:t>GeoCaches</a:t>
            </a:r>
            <a:r>
              <a:rPr lang="en-US" sz="1800" b="1" dirty="0" smtClean="0">
                <a:solidFill>
                  <a:srgbClr val="474747"/>
                </a:solidFill>
                <a:latin typeface="Lucida Grande"/>
              </a:rPr>
              <a:t> - Free</a:t>
            </a:r>
            <a:endParaRPr lang="en-US" sz="1800" dirty="0"/>
          </a:p>
        </p:txBody>
      </p:sp>
      <p:sp>
        <p:nvSpPr>
          <p:cNvPr id="5" name="Rectangle 4"/>
          <p:cNvSpPr/>
          <p:nvPr/>
        </p:nvSpPr>
        <p:spPr>
          <a:xfrm>
            <a:off x="2304661" y="3276600"/>
            <a:ext cx="2044149" cy="369332"/>
          </a:xfrm>
          <a:prstGeom prst="rect">
            <a:avLst/>
          </a:prstGeom>
        </p:spPr>
        <p:txBody>
          <a:bodyPr wrap="none">
            <a:spAutoFit/>
          </a:bodyPr>
          <a:lstStyle/>
          <a:p>
            <a:r>
              <a:rPr lang="en-US" sz="1800" b="1" dirty="0">
                <a:solidFill>
                  <a:srgbClr val="474747"/>
                </a:solidFill>
                <a:latin typeface="Lucida Grande"/>
              </a:rPr>
              <a:t>Cache </a:t>
            </a:r>
            <a:r>
              <a:rPr lang="en-US" sz="1800" b="1" dirty="0" smtClean="0">
                <a:solidFill>
                  <a:srgbClr val="474747"/>
                </a:solidFill>
                <a:latin typeface="Lucida Grande"/>
              </a:rPr>
              <a:t>Me - $6.99</a:t>
            </a:r>
            <a:endParaRPr lang="en-US" sz="1800" dirty="0"/>
          </a:p>
        </p:txBody>
      </p:sp>
      <p:pic>
        <p:nvPicPr>
          <p:cNvPr id="6" name="Picture 5"/>
          <p:cNvPicPr>
            <a:picLocks noChangeAspect="1"/>
          </p:cNvPicPr>
          <p:nvPr/>
        </p:nvPicPr>
        <p:blipFill>
          <a:blip r:embed="rId4"/>
          <a:stretch>
            <a:fillRect/>
          </a:stretch>
        </p:blipFill>
        <p:spPr>
          <a:xfrm>
            <a:off x="1141063" y="3200400"/>
            <a:ext cx="985035" cy="990600"/>
          </a:xfrm>
          <a:prstGeom prst="rect">
            <a:avLst/>
          </a:prstGeom>
        </p:spPr>
      </p:pic>
      <p:sp>
        <p:nvSpPr>
          <p:cNvPr id="7" name="Rectangle 6"/>
          <p:cNvSpPr/>
          <p:nvPr/>
        </p:nvSpPr>
        <p:spPr>
          <a:xfrm>
            <a:off x="2310880" y="3645932"/>
            <a:ext cx="6528319" cy="2462213"/>
          </a:xfrm>
          <a:prstGeom prst="rect">
            <a:avLst/>
          </a:prstGeom>
        </p:spPr>
        <p:txBody>
          <a:bodyPr wrap="square">
            <a:spAutoFit/>
          </a:bodyPr>
          <a:lstStyle/>
          <a:p>
            <a:r>
              <a:rPr lang="en-US" sz="1400" dirty="0">
                <a:latin typeface="Calibri" panose="020F0502020204030204" pitchFamily="34" charset="0"/>
              </a:rPr>
              <a:t>Application features:</a:t>
            </a:r>
            <a:br>
              <a:rPr lang="en-US" sz="1400" dirty="0">
                <a:latin typeface="Calibri" panose="020F0502020204030204" pitchFamily="34" charset="0"/>
              </a:rPr>
            </a:br>
            <a:r>
              <a:rPr lang="en-US" sz="1400" dirty="0">
                <a:latin typeface="Calibri" panose="020F0502020204030204" pitchFamily="34" charset="0"/>
              </a:rPr>
              <a:t>- list caches nearby your location. Sorted by distances.</a:t>
            </a:r>
            <a:br>
              <a:rPr lang="en-US" sz="1400" dirty="0">
                <a:latin typeface="Calibri" panose="020F0502020204030204" pitchFamily="34" charset="0"/>
              </a:rPr>
            </a:br>
            <a:r>
              <a:rPr lang="en-US" sz="1400" dirty="0">
                <a:latin typeface="Calibri" panose="020F0502020204030204" pitchFamily="34" charset="0"/>
              </a:rPr>
              <a:t>- list all caches in the map</a:t>
            </a:r>
            <a:br>
              <a:rPr lang="en-US" sz="1400" dirty="0">
                <a:latin typeface="Calibri" panose="020F0502020204030204" pitchFamily="34" charset="0"/>
              </a:rPr>
            </a:br>
            <a:r>
              <a:rPr lang="en-US" sz="1400" dirty="0">
                <a:latin typeface="Calibri" panose="020F0502020204030204" pitchFamily="34" charset="0"/>
              </a:rPr>
              <a:t>- find your nearby caches on the map</a:t>
            </a:r>
            <a:br>
              <a:rPr lang="en-US" sz="1400" dirty="0">
                <a:latin typeface="Calibri" panose="020F0502020204030204" pitchFamily="34" charset="0"/>
              </a:rPr>
            </a:br>
            <a:r>
              <a:rPr lang="en-US" sz="1400" dirty="0">
                <a:latin typeface="Calibri" panose="020F0502020204030204" pitchFamily="34" charset="0"/>
              </a:rPr>
              <a:t>- support "My Favorite" cache items</a:t>
            </a:r>
            <a:br>
              <a:rPr lang="en-US" sz="1400" dirty="0">
                <a:latin typeface="Calibri" panose="020F0502020204030204" pitchFamily="34" charset="0"/>
              </a:rPr>
            </a:br>
            <a:r>
              <a:rPr lang="en-US" sz="1400" dirty="0">
                <a:latin typeface="Calibri" panose="020F0502020204030204" pitchFamily="34" charset="0"/>
              </a:rPr>
              <a:t>- view cache difficulty, terrain, size, and awesomeness.</a:t>
            </a:r>
            <a:br>
              <a:rPr lang="en-US" sz="1400" dirty="0">
                <a:latin typeface="Calibri" panose="020F0502020204030204" pitchFamily="34" charset="0"/>
              </a:rPr>
            </a:br>
            <a:r>
              <a:rPr lang="en-US" sz="1400" dirty="0">
                <a:latin typeface="Calibri" panose="020F0502020204030204" pitchFamily="34" charset="0"/>
              </a:rPr>
              <a:t>- view cache description, photos and hint.</a:t>
            </a:r>
            <a:br>
              <a:rPr lang="en-US" sz="1400" dirty="0">
                <a:latin typeface="Calibri" panose="020F0502020204030204" pitchFamily="34" charset="0"/>
              </a:rPr>
            </a:br>
            <a:r>
              <a:rPr lang="en-US" sz="1400" dirty="0">
                <a:latin typeface="Calibri" panose="020F0502020204030204" pitchFamily="34" charset="0"/>
              </a:rPr>
              <a:t>- view your location and cache position on map.</a:t>
            </a:r>
            <a:br>
              <a:rPr lang="en-US" sz="1400" dirty="0">
                <a:latin typeface="Calibri" panose="020F0502020204030204" pitchFamily="34" charset="0"/>
              </a:rPr>
            </a:br>
            <a:r>
              <a:rPr lang="en-US" sz="1400" dirty="0">
                <a:latin typeface="Calibri" panose="020F0502020204030204" pitchFamily="34" charset="0"/>
              </a:rPr>
              <a:t>- compass view with the cache distance and direction</a:t>
            </a:r>
            <a:br>
              <a:rPr lang="en-US" sz="1400" dirty="0">
                <a:latin typeface="Calibri" panose="020F0502020204030204" pitchFamily="34" charset="0"/>
              </a:rPr>
            </a:br>
            <a:r>
              <a:rPr lang="en-US" sz="1400" dirty="0">
                <a:latin typeface="Calibri" panose="020F0502020204030204" pitchFamily="34" charset="0"/>
              </a:rPr>
              <a:t>- support street/satellite/hybrid map, and open street map</a:t>
            </a:r>
            <a:br>
              <a:rPr lang="en-US" sz="1400" dirty="0">
                <a:latin typeface="Calibri" panose="020F0502020204030204" pitchFamily="34" charset="0"/>
              </a:rPr>
            </a:br>
            <a:r>
              <a:rPr lang="en-US" sz="1400" dirty="0">
                <a:latin typeface="Calibri" panose="020F0502020204030204" pitchFamily="34" charset="0"/>
              </a:rPr>
              <a:t>- support log this cache after found it</a:t>
            </a:r>
          </a:p>
        </p:txBody>
      </p:sp>
    </p:spTree>
    <p:extLst>
      <p:ext uri="{BB962C8B-B14F-4D97-AF65-F5344CB8AC3E}">
        <p14:creationId xmlns:p14="http://schemas.microsoft.com/office/powerpoint/2010/main" val="2551721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25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fade">
                                      <p:cBhvr>
                                        <p:cTn id="23" dur="1000"/>
                                        <p:tgtEl>
                                          <p:spTgt spid="5">
                                            <p:txEl>
                                              <p:pRg st="0" end="0"/>
                                            </p:txEl>
                                          </p:spTgt>
                                        </p:tgtEl>
                                      </p:cBhvr>
                                    </p:animEffect>
                                    <p:anim calcmode="lin" valueType="num">
                                      <p:cBhvr>
                                        <p:cTn id="24"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5">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25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1000"/>
                                        <p:tgtEl>
                                          <p:spTgt spid="7">
                                            <p:txEl>
                                              <p:pRg st="0" end="0"/>
                                            </p:txEl>
                                          </p:spTgt>
                                        </p:tgtEl>
                                      </p:cBhvr>
                                    </p:animEffect>
                                    <p:anim calcmode="lin" valueType="num">
                                      <p:cBhvr>
                                        <p:cTn id="29"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25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a:rPr>
              <a:t>Using Geocaching.com</a:t>
            </a:r>
            <a:endParaRPr lang="en-US" dirty="0">
              <a:latin typeface="Calibri"/>
            </a:endParaRPr>
          </a:p>
        </p:txBody>
      </p:sp>
      <p:sp>
        <p:nvSpPr>
          <p:cNvPr id="4" name="Content Placeholder 2"/>
          <p:cNvSpPr txBox="1">
            <a:spLocks/>
          </p:cNvSpPr>
          <p:nvPr/>
        </p:nvSpPr>
        <p:spPr bwMode="auto">
          <a:xfrm>
            <a:off x="1066800" y="2102772"/>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Blip>
                <a:blip r:embed="rId3"/>
              </a:buBlip>
              <a:defRPr sz="3200">
                <a:solidFill>
                  <a:schemeClr val="tx1"/>
                </a:solidFill>
                <a:latin typeface="+mn-lt"/>
                <a:ea typeface="+mn-ea"/>
                <a:cs typeface="+mn-cs"/>
              </a:defRPr>
            </a:lvl1pPr>
            <a:lvl2pPr marL="742950" indent="-285750" algn="l" rtl="0" fontAlgn="base">
              <a:spcBef>
                <a:spcPct val="20000"/>
              </a:spcBef>
              <a:spcAft>
                <a:spcPct val="0"/>
              </a:spcAft>
              <a:buSzPct val="75000"/>
              <a:buBlip>
                <a:blip r:embed="rId4"/>
              </a:buBlip>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a:lstStyle>
          <a:p>
            <a:r>
              <a:rPr lang="en-US" sz="2800" kern="0" dirty="0">
                <a:latin typeface="Calibri"/>
              </a:rPr>
              <a:t>Register for an account</a:t>
            </a:r>
          </a:p>
          <a:p>
            <a:r>
              <a:rPr lang="en-US" sz="2800" kern="0" dirty="0">
                <a:latin typeface="Calibri"/>
              </a:rPr>
              <a:t>Register your campus cache(s)</a:t>
            </a:r>
          </a:p>
          <a:p>
            <a:pPr marL="0" indent="0">
              <a:buFontTx/>
              <a:buNone/>
            </a:pPr>
            <a:r>
              <a:rPr lang="en-US" sz="2000" kern="0" dirty="0">
                <a:latin typeface="Calibri"/>
              </a:rPr>
              <a:t>      Use Boulter.com to measure distances</a:t>
            </a:r>
          </a:p>
          <a:p>
            <a:pPr marL="0" indent="0">
              <a:buFontTx/>
              <a:buNone/>
            </a:pPr>
            <a:r>
              <a:rPr lang="en-US" sz="2000" kern="0" dirty="0">
                <a:latin typeface="Calibri"/>
              </a:rPr>
              <a:t>      between caches</a:t>
            </a:r>
            <a:endParaRPr lang="en-US" kern="0" dirty="0">
              <a:latin typeface="Calibri"/>
            </a:endParaRPr>
          </a:p>
          <a:p>
            <a:r>
              <a:rPr lang="en-US" sz="2800" kern="0" dirty="0">
                <a:latin typeface="Calibri"/>
              </a:rPr>
              <a:t>Register your </a:t>
            </a:r>
            <a:r>
              <a:rPr lang="en-US" sz="2800" kern="0" dirty="0" err="1">
                <a:latin typeface="Calibri"/>
              </a:rPr>
              <a:t>trackable</a:t>
            </a:r>
            <a:endParaRPr lang="en-US" sz="2800" kern="0" dirty="0">
              <a:latin typeface="Calibri"/>
            </a:endParaRPr>
          </a:p>
          <a:p>
            <a:r>
              <a:rPr lang="en-US" sz="2800" kern="0" dirty="0">
                <a:latin typeface="Calibri"/>
              </a:rPr>
              <a:t>Track your </a:t>
            </a:r>
            <a:r>
              <a:rPr lang="en-US" sz="2800" kern="0" dirty="0" err="1">
                <a:latin typeface="Calibri"/>
              </a:rPr>
              <a:t>trackable</a:t>
            </a:r>
            <a:endParaRPr lang="en-US" sz="2800" kern="0" dirty="0">
              <a:latin typeface="Calibri"/>
            </a:endParaRPr>
          </a:p>
          <a:p>
            <a:r>
              <a:rPr lang="en-US" sz="2800" kern="0" dirty="0">
                <a:latin typeface="Calibri"/>
              </a:rPr>
              <a:t>Search/download caches to find</a:t>
            </a:r>
          </a:p>
          <a:p>
            <a:r>
              <a:rPr lang="en-US" sz="2800" kern="0" dirty="0">
                <a:latin typeface="Calibri"/>
              </a:rPr>
              <a:t>Register your finds/DNFs</a:t>
            </a:r>
          </a:p>
          <a:p>
            <a:r>
              <a:rPr lang="en-US" sz="2800" kern="0" dirty="0">
                <a:latin typeface="Calibri"/>
              </a:rPr>
              <a:t>Register retrieved </a:t>
            </a:r>
            <a:r>
              <a:rPr lang="en-US" sz="2800" kern="0" dirty="0" err="1">
                <a:latin typeface="Calibri"/>
              </a:rPr>
              <a:t>trackables</a:t>
            </a:r>
            <a:r>
              <a:rPr lang="en-US" sz="2800" kern="0" dirty="0">
                <a:latin typeface="Calibri"/>
              </a:rPr>
              <a:t> </a:t>
            </a:r>
          </a:p>
        </p:txBody>
      </p:sp>
      <p:pic>
        <p:nvPicPr>
          <p:cNvPr id="5" name="Picture 4" descr="IMAG1873.jpg"/>
          <p:cNvPicPr>
            <a:picLocks noChangeAspect="1"/>
          </p:cNvPicPr>
          <p:nvPr/>
        </p:nvPicPr>
        <p:blipFill>
          <a:blip r:embed="rId5"/>
          <a:stretch>
            <a:fillRect/>
          </a:stretch>
        </p:blipFill>
        <p:spPr>
          <a:xfrm>
            <a:off x="6427384" y="1936188"/>
            <a:ext cx="2061456" cy="36541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88080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5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anim calcmode="lin" valueType="num">
                                      <p:cBhvr>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5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1000"/>
                                        <p:tgtEl>
                                          <p:spTgt spid="4">
                                            <p:txEl>
                                              <p:pRg st="4" end="4"/>
                                            </p:txEl>
                                          </p:spTgt>
                                        </p:tgtEl>
                                      </p:cBhvr>
                                    </p:animEffect>
                                    <p:anim calcmode="lin" valueType="num">
                                      <p:cBhvr>
                                        <p:cTn id="2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25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1000"/>
                                        <p:tgtEl>
                                          <p:spTgt spid="4">
                                            <p:txEl>
                                              <p:pRg st="5" end="5"/>
                                            </p:txEl>
                                          </p:spTgt>
                                        </p:tgtEl>
                                      </p:cBhvr>
                                    </p:animEffect>
                                    <p:anim calcmode="lin" valueType="num">
                                      <p:cBhvr>
                                        <p:cTn id="3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25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1000"/>
                                        <p:tgtEl>
                                          <p:spTgt spid="4">
                                            <p:txEl>
                                              <p:pRg st="6" end="6"/>
                                            </p:txEl>
                                          </p:spTgt>
                                        </p:tgtEl>
                                      </p:cBhvr>
                                    </p:animEffect>
                                    <p:anim calcmode="lin" valueType="num">
                                      <p:cBhvr>
                                        <p:cTn id="38"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25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1000"/>
                                        <p:tgtEl>
                                          <p:spTgt spid="4">
                                            <p:txEl>
                                              <p:pRg st="7" end="7"/>
                                            </p:txEl>
                                          </p:spTgt>
                                        </p:tgtEl>
                                      </p:cBhvr>
                                    </p:animEffect>
                                    <p:anim calcmode="lin" valueType="num">
                                      <p:cBhvr>
                                        <p:cTn id="43"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25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fade">
                                      <p:cBhvr>
                                        <p:cTn id="47" dur="1000"/>
                                        <p:tgtEl>
                                          <p:spTgt spid="4">
                                            <p:txEl>
                                              <p:pRg st="8" end="8"/>
                                            </p:txEl>
                                          </p:spTgt>
                                        </p:tgtEl>
                                      </p:cBhvr>
                                    </p:animEffect>
                                    <p:anim calcmode="lin" valueType="num">
                                      <p:cBhvr>
                                        <p:cTn id="48"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dirty="0">
                <a:latin typeface="Calibri" panose="020F0502020204030204" pitchFamily="34" charset="0"/>
              </a:rPr>
              <a:t>What is Geocaching?</a:t>
            </a:r>
          </a:p>
        </p:txBody>
      </p:sp>
      <p:sp>
        <p:nvSpPr>
          <p:cNvPr id="6147" name="Rectangle 3"/>
          <p:cNvSpPr>
            <a:spLocks noGrp="1" noChangeArrowheads="1"/>
          </p:cNvSpPr>
          <p:nvPr>
            <p:ph type="body" sz="half" idx="1"/>
          </p:nvPr>
        </p:nvSpPr>
        <p:spPr>
          <a:xfrm>
            <a:off x="457200" y="2874847"/>
            <a:ext cx="8077200" cy="1219200"/>
          </a:xfrm>
        </p:spPr>
        <p:txBody>
          <a:bodyPr/>
          <a:lstStyle/>
          <a:p>
            <a:pPr marL="0" indent="0">
              <a:lnSpc>
                <a:spcPct val="90000"/>
              </a:lnSpc>
              <a:buNone/>
            </a:pPr>
            <a:r>
              <a:rPr lang="en-US" sz="4800" dirty="0" smtClean="0">
                <a:latin typeface="Calibri" panose="020F0502020204030204" pitchFamily="34" charset="0"/>
              </a:rPr>
              <a:t>IN A NUTSHELL…</a:t>
            </a:r>
            <a:endParaRPr lang="en-US" sz="4800" dirty="0">
              <a:latin typeface="Calibri" panose="020F0502020204030204" pitchFamily="34" charset="0"/>
            </a:endParaRPr>
          </a:p>
        </p:txBody>
      </p:sp>
      <p:pic>
        <p:nvPicPr>
          <p:cNvPr id="3" name="Picture 2"/>
          <p:cNvPicPr>
            <a:picLocks noChangeAspect="1"/>
          </p:cNvPicPr>
          <p:nvPr/>
        </p:nvPicPr>
        <p:blipFill>
          <a:blip r:embed="rId3"/>
          <a:stretch>
            <a:fillRect/>
          </a:stretch>
        </p:blipFill>
        <p:spPr>
          <a:xfrm>
            <a:off x="5821093" y="-251"/>
            <a:ext cx="3298222" cy="289585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3733800"/>
            <a:ext cx="5808663" cy="2525506"/>
          </a:xfrm>
          <a:prstGeom prst="rect">
            <a:avLst/>
          </a:prstGeom>
        </p:spPr>
      </p:pic>
    </p:spTree>
  </p:cSld>
  <p:clrMapOvr>
    <a:masterClrMapping/>
  </p:clrMapOvr>
  <p:transition xmlns:p14="http://schemas.microsoft.com/office/powerpoint/2010/main">
    <p:cover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a:rPr>
              <a:t>Geocaching.com</a:t>
            </a:r>
            <a:endParaRPr lang="en-US" dirty="0">
              <a:latin typeface="Calibri"/>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5800" y="2362200"/>
            <a:ext cx="7636979" cy="4114800"/>
          </a:xfrm>
        </p:spPr>
      </p:pic>
    </p:spTree>
    <p:extLst>
      <p:ext uri="{BB962C8B-B14F-4D97-AF65-F5344CB8AC3E}">
        <p14:creationId xmlns:p14="http://schemas.microsoft.com/office/powerpoint/2010/main" val="319924881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41" y="489155"/>
            <a:ext cx="6781800" cy="1162050"/>
          </a:xfrm>
        </p:spPr>
        <p:txBody>
          <a:bodyPr/>
          <a:lstStyle/>
          <a:p>
            <a:r>
              <a:rPr lang="en-US" sz="4400" dirty="0" smtClean="0">
                <a:latin typeface="Calibri"/>
              </a:rPr>
              <a:t>Hide and Register a Cache</a:t>
            </a:r>
            <a:endParaRPr lang="en-US" sz="4400" dirty="0">
              <a:latin typeface="Calibri"/>
            </a:endParaRPr>
          </a:p>
        </p:txBody>
      </p:sp>
      <p:sp>
        <p:nvSpPr>
          <p:cNvPr id="4" name="Text Placeholder 3"/>
          <p:cNvSpPr>
            <a:spLocks noGrp="1"/>
          </p:cNvSpPr>
          <p:nvPr>
            <p:ph type="body" sz="half" idx="2"/>
          </p:nvPr>
        </p:nvSpPr>
        <p:spPr>
          <a:xfrm>
            <a:off x="550149" y="1788901"/>
            <a:ext cx="3008313" cy="4691063"/>
          </a:xfrm>
        </p:spPr>
        <p:txBody>
          <a:bodyPr/>
          <a:lstStyle/>
          <a:p>
            <a:r>
              <a:rPr lang="en-US" dirty="0" smtClean="0">
                <a:latin typeface="Calibri"/>
              </a:rPr>
              <a:t>Hide your cache and mark the waypoint.  Walk away about 100 feet and try to locate the waypoint with your GPS.  Do this several times for accuracy.</a:t>
            </a:r>
          </a:p>
          <a:p>
            <a:endParaRPr lang="en-US" dirty="0"/>
          </a:p>
          <a:p>
            <a:r>
              <a:rPr lang="en-US" dirty="0" smtClean="0">
                <a:latin typeface="Calibri"/>
              </a:rPr>
              <a:t>Open Geocaching.com and log in.  Click down-arrow on PLAY and select Hide &amp; Seek a Cache.</a:t>
            </a:r>
          </a:p>
          <a:p>
            <a:endParaRPr lang="en-US" dirty="0"/>
          </a:p>
          <a:p>
            <a:r>
              <a:rPr lang="en-US" dirty="0" smtClean="0">
                <a:latin typeface="Calibri"/>
              </a:rPr>
              <a:t>From this page, you can either SEEK a cache (on left) or HIDE a cache (on right).  Choose CREATE A GEOCACHE on the right side.</a:t>
            </a:r>
          </a:p>
          <a:p>
            <a:endParaRPr lang="en-US" dirty="0"/>
          </a:p>
          <a:p>
            <a:r>
              <a:rPr lang="en-US" dirty="0" smtClean="0">
                <a:latin typeface="Calibri"/>
              </a:rPr>
              <a:t>Since you have a waypoint, choose </a:t>
            </a:r>
          </a:p>
          <a:p>
            <a:r>
              <a:rPr lang="en-US" dirty="0" smtClean="0">
                <a:latin typeface="Calibri"/>
              </a:rPr>
              <a:t>CONTINUE (green bar).</a:t>
            </a:r>
            <a:endParaRPr lang="en-US" dirty="0">
              <a:latin typeface="Calibri"/>
            </a:endParaRPr>
          </a:p>
        </p:txBody>
      </p:sp>
      <p:pic>
        <p:nvPicPr>
          <p:cNvPr id="5" name="Picture 4"/>
          <p:cNvPicPr>
            <a:picLocks noChangeAspect="1"/>
          </p:cNvPicPr>
          <p:nvPr/>
        </p:nvPicPr>
        <p:blipFill>
          <a:blip r:embed="rId3"/>
          <a:stretch>
            <a:fillRect/>
          </a:stretch>
        </p:blipFill>
        <p:spPr>
          <a:xfrm>
            <a:off x="3938389" y="1899973"/>
            <a:ext cx="4705350" cy="3990975"/>
          </a:xfrm>
          <a:prstGeom prst="rect">
            <a:avLst/>
          </a:prstGeom>
        </p:spPr>
      </p:pic>
      <p:pic>
        <p:nvPicPr>
          <p:cNvPr id="6" name="Picture 5"/>
          <p:cNvPicPr>
            <a:picLocks noChangeAspect="1"/>
          </p:cNvPicPr>
          <p:nvPr/>
        </p:nvPicPr>
        <p:blipFill>
          <a:blip r:embed="rId4"/>
          <a:stretch>
            <a:fillRect/>
          </a:stretch>
        </p:blipFill>
        <p:spPr>
          <a:xfrm>
            <a:off x="4013200" y="2749039"/>
            <a:ext cx="4620337" cy="3126670"/>
          </a:xfrm>
          <a:prstGeom prst="rect">
            <a:avLst/>
          </a:prstGeom>
        </p:spPr>
      </p:pic>
      <p:pic>
        <p:nvPicPr>
          <p:cNvPr id="7" name="Picture 6"/>
          <p:cNvPicPr>
            <a:picLocks noChangeAspect="1"/>
          </p:cNvPicPr>
          <p:nvPr/>
        </p:nvPicPr>
        <p:blipFill>
          <a:blip r:embed="rId5"/>
          <a:stretch>
            <a:fillRect/>
          </a:stretch>
        </p:blipFill>
        <p:spPr>
          <a:xfrm>
            <a:off x="3659783" y="3680478"/>
            <a:ext cx="5262562" cy="2941002"/>
          </a:xfrm>
          <a:prstGeom prst="rect">
            <a:avLst/>
          </a:prstGeom>
        </p:spPr>
      </p:pic>
      <p:cxnSp>
        <p:nvCxnSpPr>
          <p:cNvPr id="8" name="Straight Arrow Connector 7"/>
          <p:cNvCxnSpPr/>
          <p:nvPr/>
        </p:nvCxnSpPr>
        <p:spPr bwMode="auto">
          <a:xfrm flipV="1">
            <a:off x="3558462" y="2895600"/>
            <a:ext cx="2004138" cy="533401"/>
          </a:xfrm>
          <a:prstGeom prst="straightConnector1">
            <a:avLst/>
          </a:prstGeom>
          <a:ln>
            <a:solidFill>
              <a:srgbClr val="C00000"/>
            </a:solidFill>
            <a:headEnd type="none" w="med" len="med"/>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bwMode="auto">
          <a:xfrm flipV="1">
            <a:off x="3558462" y="3276600"/>
            <a:ext cx="2004138" cy="152401"/>
          </a:xfrm>
          <a:prstGeom prst="straightConnector1">
            <a:avLst/>
          </a:prstGeom>
          <a:ln>
            <a:solidFill>
              <a:srgbClr val="C00000"/>
            </a:solidFill>
            <a:headEnd type="none" w="med" len="med"/>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p:cNvCxnSpPr/>
          <p:nvPr/>
        </p:nvCxnSpPr>
        <p:spPr bwMode="auto">
          <a:xfrm>
            <a:off x="3429000" y="4673396"/>
            <a:ext cx="2862064" cy="955166"/>
          </a:xfrm>
          <a:prstGeom prst="straightConnector1">
            <a:avLst/>
          </a:prstGeom>
          <a:ln>
            <a:solidFill>
              <a:srgbClr val="C00000"/>
            </a:solidFill>
            <a:headEnd type="none" w="med" len="med"/>
            <a:tailEnd type="triangle"/>
          </a:ln>
        </p:spPr>
        <p:style>
          <a:lnRef idx="3">
            <a:schemeClr val="accent4"/>
          </a:lnRef>
          <a:fillRef idx="0">
            <a:schemeClr val="accent4"/>
          </a:fillRef>
          <a:effectRef idx="2">
            <a:schemeClr val="accent4"/>
          </a:effectRef>
          <a:fontRef idx="minor">
            <a:schemeClr val="tx1"/>
          </a:fontRef>
        </p:style>
      </p:cxnSp>
      <p:cxnSp>
        <p:nvCxnSpPr>
          <p:cNvPr id="9" name="Straight Arrow Connector 8"/>
          <p:cNvCxnSpPr/>
          <p:nvPr/>
        </p:nvCxnSpPr>
        <p:spPr bwMode="auto">
          <a:xfrm>
            <a:off x="2895600" y="5628562"/>
            <a:ext cx="3395464" cy="39259"/>
          </a:xfrm>
          <a:prstGeom prst="straightConnector1">
            <a:avLst/>
          </a:prstGeom>
          <a:ln>
            <a:solidFill>
              <a:srgbClr val="C00000"/>
            </a:solidFill>
            <a:headEnd type="none" w="med" len="med"/>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2040022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1000"/>
                                        <p:tgtEl>
                                          <p:spTgt spid="4">
                                            <p:txEl>
                                              <p:pRg st="2" end="2"/>
                                            </p:txEl>
                                          </p:spTgt>
                                        </p:tgtEl>
                                      </p:cBhvr>
                                    </p:animEffect>
                                    <p:anim calcmode="lin" valueType="num">
                                      <p:cBhvr>
                                        <p:cTn id="1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0" presetClass="entr" presetSubtype="0" fill="hold" nodeType="afterEffect">
                                  <p:stCondLst>
                                    <p:cond delay="25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nodeType="withEffect">
                                  <p:stCondLst>
                                    <p:cond delay="25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xit" presetSubtype="0" fill="hold" nodeType="clickEffect">
                                  <p:stCondLst>
                                    <p:cond delay="0"/>
                                  </p:stCondLst>
                                  <p:childTnLst>
                                    <p:animEffect transition="out" filter="fade">
                                      <p:cBhvr>
                                        <p:cTn id="30" dur="1000"/>
                                        <p:tgtEl>
                                          <p:spTgt spid="5"/>
                                        </p:tgtEl>
                                      </p:cBhvr>
                                    </p:animEffect>
                                    <p:anim calcmode="lin" valueType="num">
                                      <p:cBhvr>
                                        <p:cTn id="31" dur="1000"/>
                                        <p:tgtEl>
                                          <p:spTgt spid="5"/>
                                        </p:tgtEl>
                                        <p:attrNameLst>
                                          <p:attrName>ppt_x</p:attrName>
                                        </p:attrNameLst>
                                      </p:cBhvr>
                                      <p:tavLst>
                                        <p:tav tm="0">
                                          <p:val>
                                            <p:strVal val="ppt_x"/>
                                          </p:val>
                                        </p:tav>
                                        <p:tav tm="100000">
                                          <p:val>
                                            <p:strVal val="ppt_x"/>
                                          </p:val>
                                        </p:tav>
                                      </p:tavLst>
                                    </p:anim>
                                    <p:anim calcmode="lin" valueType="num">
                                      <p:cBhvr>
                                        <p:cTn id="32" dur="1000"/>
                                        <p:tgtEl>
                                          <p:spTgt spid="5"/>
                                        </p:tgtEl>
                                        <p:attrNameLst>
                                          <p:attrName>ppt_y</p:attrName>
                                        </p:attrNameLst>
                                      </p:cBhvr>
                                      <p:tavLst>
                                        <p:tav tm="0">
                                          <p:val>
                                            <p:strVal val="ppt_y"/>
                                          </p:val>
                                        </p:tav>
                                        <p:tav tm="100000">
                                          <p:val>
                                            <p:strVal val="ppt_y+.1"/>
                                          </p:val>
                                        </p:tav>
                                      </p:tavLst>
                                    </p:anim>
                                    <p:set>
                                      <p:cBhvr>
                                        <p:cTn id="33" dur="1" fill="hold">
                                          <p:stCondLst>
                                            <p:cond delay="999"/>
                                          </p:stCondLst>
                                        </p:cTn>
                                        <p:tgtEl>
                                          <p:spTgt spid="5"/>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1"/>
                                        </p:tgtEl>
                                      </p:cBhvr>
                                    </p:animEffect>
                                    <p:set>
                                      <p:cBhvr>
                                        <p:cTn id="36" dur="1" fill="hold">
                                          <p:stCondLst>
                                            <p:cond delay="499"/>
                                          </p:stCondLst>
                                        </p:cTn>
                                        <p:tgtEl>
                                          <p:spTgt spid="11"/>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cTn>
                              </p:par>
                            </p:childTnLst>
                          </p:cTn>
                        </p:par>
                        <p:par>
                          <p:cTn id="40" fill="hold">
                            <p:stCondLst>
                              <p:cond delay="1000"/>
                            </p:stCondLst>
                            <p:childTnLst>
                              <p:par>
                                <p:cTn id="41" presetID="42" presetClass="entr" presetSubtype="0" fill="hold" nodeType="after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Effect transition="in" filter="fade">
                                      <p:cBhvr>
                                        <p:cTn id="43" dur="1000"/>
                                        <p:tgtEl>
                                          <p:spTgt spid="4">
                                            <p:txEl>
                                              <p:pRg st="4" end="4"/>
                                            </p:txEl>
                                          </p:spTgt>
                                        </p:tgtEl>
                                      </p:cBhvr>
                                    </p:animEffect>
                                    <p:anim calcmode="lin" valueType="num">
                                      <p:cBhvr>
                                        <p:cTn id="44"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5" dur="1000" fill="hold"/>
                                        <p:tgtEl>
                                          <p:spTgt spid="4">
                                            <p:txEl>
                                              <p:pRg st="4" end="4"/>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1000"/>
                                        <p:tgtEl>
                                          <p:spTgt spid="6"/>
                                        </p:tgtEl>
                                      </p:cBhvr>
                                    </p:animEffect>
                                    <p:anim calcmode="lin" valueType="num">
                                      <p:cBhvr>
                                        <p:cTn id="49" dur="1000" fill="hold"/>
                                        <p:tgtEl>
                                          <p:spTgt spid="6"/>
                                        </p:tgtEl>
                                        <p:attrNameLst>
                                          <p:attrName>ppt_x</p:attrName>
                                        </p:attrNameLst>
                                      </p:cBhvr>
                                      <p:tavLst>
                                        <p:tav tm="0">
                                          <p:val>
                                            <p:strVal val="#ppt_x"/>
                                          </p:val>
                                        </p:tav>
                                        <p:tav tm="100000">
                                          <p:val>
                                            <p:strVal val="#ppt_x"/>
                                          </p:val>
                                        </p:tav>
                                      </p:tavLst>
                                    </p:anim>
                                    <p:anim calcmode="lin" valueType="num">
                                      <p:cBhvr>
                                        <p:cTn id="50" dur="1000" fill="hold"/>
                                        <p:tgtEl>
                                          <p:spTgt spid="6"/>
                                        </p:tgtEl>
                                        <p:attrNameLst>
                                          <p:attrName>ppt_y</p:attrName>
                                        </p:attrNameLst>
                                      </p:cBhvr>
                                      <p:tavLst>
                                        <p:tav tm="0">
                                          <p:val>
                                            <p:strVal val="#ppt_y+.1"/>
                                          </p:val>
                                        </p:tav>
                                        <p:tav tm="100000">
                                          <p:val>
                                            <p:strVal val="#ppt_y"/>
                                          </p:val>
                                        </p:tav>
                                      </p:tavLst>
                                    </p:anim>
                                  </p:childTnLst>
                                </p:cTn>
                              </p:par>
                            </p:childTnLst>
                          </p:cTn>
                        </p:par>
                        <p:par>
                          <p:cTn id="51" fill="hold">
                            <p:stCondLst>
                              <p:cond delay="2000"/>
                            </p:stCondLst>
                            <p:childTnLst>
                              <p:par>
                                <p:cTn id="52" presetID="10" presetClass="entr" presetSubtype="0" fill="hold" nodeType="after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xit" presetSubtype="0" fill="hold" nodeType="clickEffect">
                                  <p:stCondLst>
                                    <p:cond delay="0"/>
                                  </p:stCondLst>
                                  <p:childTnLst>
                                    <p:animEffect transition="out" filter="fade">
                                      <p:cBhvr>
                                        <p:cTn id="58" dur="1000"/>
                                        <p:tgtEl>
                                          <p:spTgt spid="6"/>
                                        </p:tgtEl>
                                      </p:cBhvr>
                                    </p:animEffect>
                                    <p:anim calcmode="lin" valueType="num">
                                      <p:cBhvr>
                                        <p:cTn id="59" dur="1000"/>
                                        <p:tgtEl>
                                          <p:spTgt spid="6"/>
                                        </p:tgtEl>
                                        <p:attrNameLst>
                                          <p:attrName>ppt_x</p:attrName>
                                        </p:attrNameLst>
                                      </p:cBhvr>
                                      <p:tavLst>
                                        <p:tav tm="0">
                                          <p:val>
                                            <p:strVal val="ppt_x"/>
                                          </p:val>
                                        </p:tav>
                                        <p:tav tm="100000">
                                          <p:val>
                                            <p:strVal val="ppt_x"/>
                                          </p:val>
                                        </p:tav>
                                      </p:tavLst>
                                    </p:anim>
                                    <p:anim calcmode="lin" valueType="num">
                                      <p:cBhvr>
                                        <p:cTn id="60" dur="1000"/>
                                        <p:tgtEl>
                                          <p:spTgt spid="6"/>
                                        </p:tgtEl>
                                        <p:attrNameLst>
                                          <p:attrName>ppt_y</p:attrName>
                                        </p:attrNameLst>
                                      </p:cBhvr>
                                      <p:tavLst>
                                        <p:tav tm="0">
                                          <p:val>
                                            <p:strVal val="ppt_y"/>
                                          </p:val>
                                        </p:tav>
                                        <p:tav tm="100000">
                                          <p:val>
                                            <p:strVal val="ppt_y+.1"/>
                                          </p:val>
                                        </p:tav>
                                      </p:tavLst>
                                    </p:anim>
                                    <p:set>
                                      <p:cBhvr>
                                        <p:cTn id="61" dur="1" fill="hold">
                                          <p:stCondLst>
                                            <p:cond delay="999"/>
                                          </p:stCondLst>
                                        </p:cTn>
                                        <p:tgtEl>
                                          <p:spTgt spid="6"/>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14"/>
                                        </p:tgtEl>
                                      </p:cBhvr>
                                    </p:animEffect>
                                    <p:set>
                                      <p:cBhvr>
                                        <p:cTn id="64" dur="1" fill="hold">
                                          <p:stCondLst>
                                            <p:cond delay="499"/>
                                          </p:stCondLst>
                                        </p:cTn>
                                        <p:tgtEl>
                                          <p:spTgt spid="14"/>
                                        </p:tgtEl>
                                        <p:attrNameLst>
                                          <p:attrName>style.visibility</p:attrName>
                                        </p:attrNameLst>
                                      </p:cBhvr>
                                      <p:to>
                                        <p:strVal val="hidden"/>
                                      </p:to>
                                    </p:set>
                                  </p:childTnLst>
                                </p:cTn>
                              </p:par>
                            </p:childTnLst>
                          </p:cTn>
                        </p:par>
                        <p:par>
                          <p:cTn id="65" fill="hold">
                            <p:stCondLst>
                              <p:cond delay="1000"/>
                            </p:stCondLst>
                            <p:childTnLst>
                              <p:par>
                                <p:cTn id="66" presetID="42" presetClass="entr" presetSubtype="0" fill="hold" nodeType="after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fade">
                                      <p:cBhvr>
                                        <p:cTn id="68" dur="1000"/>
                                        <p:tgtEl>
                                          <p:spTgt spid="7"/>
                                        </p:tgtEl>
                                      </p:cBhvr>
                                    </p:animEffect>
                                    <p:anim calcmode="lin" valueType="num">
                                      <p:cBhvr>
                                        <p:cTn id="69" dur="1000" fill="hold"/>
                                        <p:tgtEl>
                                          <p:spTgt spid="7"/>
                                        </p:tgtEl>
                                        <p:attrNameLst>
                                          <p:attrName>ppt_x</p:attrName>
                                        </p:attrNameLst>
                                      </p:cBhvr>
                                      <p:tavLst>
                                        <p:tav tm="0">
                                          <p:val>
                                            <p:strVal val="#ppt_x"/>
                                          </p:val>
                                        </p:tav>
                                        <p:tav tm="100000">
                                          <p:val>
                                            <p:strVal val="#ppt_x"/>
                                          </p:val>
                                        </p:tav>
                                      </p:tavLst>
                                    </p:anim>
                                    <p:anim calcmode="lin" valueType="num">
                                      <p:cBhvr>
                                        <p:cTn id="70" dur="1000" fill="hold"/>
                                        <p:tgtEl>
                                          <p:spTgt spid="7"/>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4">
                                            <p:txEl>
                                              <p:pRg st="6" end="6"/>
                                            </p:txEl>
                                          </p:spTgt>
                                        </p:tgtEl>
                                        <p:attrNameLst>
                                          <p:attrName>style.visibility</p:attrName>
                                        </p:attrNameLst>
                                      </p:cBhvr>
                                      <p:to>
                                        <p:strVal val="visible"/>
                                      </p:to>
                                    </p:set>
                                    <p:animEffect transition="in" filter="fade">
                                      <p:cBhvr>
                                        <p:cTn id="73" dur="1000"/>
                                        <p:tgtEl>
                                          <p:spTgt spid="4">
                                            <p:txEl>
                                              <p:pRg st="6" end="6"/>
                                            </p:txEl>
                                          </p:spTgt>
                                        </p:tgtEl>
                                      </p:cBhvr>
                                    </p:animEffect>
                                    <p:anim calcmode="lin" valueType="num">
                                      <p:cBhvr>
                                        <p:cTn id="74"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75" dur="1000" fill="hold"/>
                                        <p:tgtEl>
                                          <p:spTgt spid="4">
                                            <p:txEl>
                                              <p:pRg st="6" end="6"/>
                                            </p:txEl>
                                          </p:spTgt>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4">
                                            <p:txEl>
                                              <p:pRg st="7" end="7"/>
                                            </p:txEl>
                                          </p:spTgt>
                                        </p:tgtEl>
                                        <p:attrNameLst>
                                          <p:attrName>style.visibility</p:attrName>
                                        </p:attrNameLst>
                                      </p:cBhvr>
                                      <p:to>
                                        <p:strVal val="visible"/>
                                      </p:to>
                                    </p:set>
                                    <p:animEffect transition="in" filter="fade">
                                      <p:cBhvr>
                                        <p:cTn id="78" dur="1000"/>
                                        <p:tgtEl>
                                          <p:spTgt spid="4">
                                            <p:txEl>
                                              <p:pRg st="7" end="7"/>
                                            </p:txEl>
                                          </p:spTgt>
                                        </p:tgtEl>
                                      </p:cBhvr>
                                    </p:animEffect>
                                    <p:anim calcmode="lin" valueType="num">
                                      <p:cBhvr>
                                        <p:cTn id="79"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80"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par>
                          <p:cTn id="81" fill="hold">
                            <p:stCondLst>
                              <p:cond delay="2000"/>
                            </p:stCondLst>
                            <p:childTnLst>
                              <p:par>
                                <p:cTn id="82" presetID="10" presetClass="entr" presetSubtype="0" fill="hold" nodeType="afterEffect">
                                  <p:stCondLst>
                                    <p:cond delay="0"/>
                                  </p:stCondLst>
                                  <p:childTnLst>
                                    <p:set>
                                      <p:cBhvr>
                                        <p:cTn id="83" dur="1" fill="hold">
                                          <p:stCondLst>
                                            <p:cond delay="0"/>
                                          </p:stCondLst>
                                        </p:cTn>
                                        <p:tgtEl>
                                          <p:spTgt spid="9"/>
                                        </p:tgtEl>
                                        <p:attrNameLst>
                                          <p:attrName>style.visibility</p:attrName>
                                        </p:attrNameLst>
                                      </p:cBhvr>
                                      <p:to>
                                        <p:strVal val="visible"/>
                                      </p:to>
                                    </p:set>
                                    <p:animEffect transition="in" filter="fade">
                                      <p:cBhvr>
                                        <p:cTn id="8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149" y="421556"/>
            <a:ext cx="7900093" cy="1162050"/>
          </a:xfrm>
        </p:spPr>
        <p:txBody>
          <a:bodyPr/>
          <a:lstStyle/>
          <a:p>
            <a:r>
              <a:rPr lang="en-US" sz="4000" dirty="0" smtClean="0">
                <a:latin typeface="Calibri"/>
              </a:rPr>
              <a:t>Registering a Cache</a:t>
            </a:r>
            <a:endParaRPr lang="en-US" sz="4000" dirty="0">
              <a:latin typeface="Calibri"/>
            </a:endParaRPr>
          </a:p>
        </p:txBody>
      </p:sp>
      <p:pic>
        <p:nvPicPr>
          <p:cNvPr id="5" name="Content Placeholder 4"/>
          <p:cNvPicPr>
            <a:picLocks noGrp="1" noChangeAspect="1"/>
          </p:cNvPicPr>
          <p:nvPr>
            <p:ph idx="1"/>
          </p:nvPr>
        </p:nvPicPr>
        <p:blipFill>
          <a:blip r:embed="rId3"/>
          <a:stretch>
            <a:fillRect/>
          </a:stretch>
        </p:blipFill>
        <p:spPr>
          <a:xfrm>
            <a:off x="3619314" y="1770801"/>
            <a:ext cx="5111750" cy="3347915"/>
          </a:xfrm>
          <a:prstGeom prst="rect">
            <a:avLst/>
          </a:prstGeom>
        </p:spPr>
      </p:pic>
      <p:sp>
        <p:nvSpPr>
          <p:cNvPr id="4" name="Text Placeholder 3"/>
          <p:cNvSpPr>
            <a:spLocks noGrp="1"/>
          </p:cNvSpPr>
          <p:nvPr>
            <p:ph type="body" sz="half" idx="2"/>
          </p:nvPr>
        </p:nvSpPr>
        <p:spPr>
          <a:xfrm>
            <a:off x="410900" y="1980368"/>
            <a:ext cx="3008313" cy="4691063"/>
          </a:xfrm>
        </p:spPr>
        <p:txBody>
          <a:bodyPr/>
          <a:lstStyle/>
          <a:p>
            <a:r>
              <a:rPr lang="en-US" dirty="0" smtClean="0"/>
              <a:t>Click on TRADITIONAL CACHE and enter your exact coordinates as displayed on your GPS unit in the field.  Double check!</a:t>
            </a:r>
          </a:p>
          <a:p>
            <a:endParaRPr lang="en-US" dirty="0"/>
          </a:p>
          <a:p>
            <a:r>
              <a:rPr lang="en-US" dirty="0" smtClean="0"/>
              <a:t>Click I UNDERSTAND and you will see a map that shows the exact location you have entered.  Make sure it matches your hiding spot.</a:t>
            </a:r>
          </a:p>
          <a:p>
            <a:endParaRPr lang="en-US" dirty="0"/>
          </a:p>
          <a:p>
            <a:r>
              <a:rPr lang="en-US" dirty="0" smtClean="0"/>
              <a:t>Click CONTINUE.  If you want to add additional waypoints you can – such as where </a:t>
            </a:r>
            <a:r>
              <a:rPr lang="en-US" dirty="0" err="1" smtClean="0"/>
              <a:t>geocachers</a:t>
            </a:r>
            <a:r>
              <a:rPr lang="en-US" dirty="0" smtClean="0"/>
              <a:t> can park, reference points, etc.,  you can add them on the next page.</a:t>
            </a:r>
          </a:p>
          <a:p>
            <a:endParaRPr lang="en-US" dirty="0"/>
          </a:p>
          <a:p>
            <a:r>
              <a:rPr lang="en-US" dirty="0" smtClean="0"/>
              <a:t>Click CONTINUE and give all the details for your cache.</a:t>
            </a:r>
          </a:p>
        </p:txBody>
      </p:sp>
      <p:pic>
        <p:nvPicPr>
          <p:cNvPr id="6" name="Picture 5"/>
          <p:cNvPicPr>
            <a:picLocks noChangeAspect="1"/>
          </p:cNvPicPr>
          <p:nvPr/>
        </p:nvPicPr>
        <p:blipFill>
          <a:blip r:embed="rId4"/>
          <a:stretch>
            <a:fillRect/>
          </a:stretch>
        </p:blipFill>
        <p:spPr>
          <a:xfrm>
            <a:off x="4238701" y="2102476"/>
            <a:ext cx="4077165" cy="3343275"/>
          </a:xfrm>
          <a:prstGeom prst="rect">
            <a:avLst/>
          </a:prstGeom>
        </p:spPr>
      </p:pic>
      <p:cxnSp>
        <p:nvCxnSpPr>
          <p:cNvPr id="7" name="Straight Arrow Connector 6"/>
          <p:cNvCxnSpPr/>
          <p:nvPr/>
        </p:nvCxnSpPr>
        <p:spPr bwMode="auto">
          <a:xfrm flipV="1">
            <a:off x="3276600" y="2133600"/>
            <a:ext cx="762000" cy="457200"/>
          </a:xfrm>
          <a:prstGeom prst="straightConnector1">
            <a:avLst/>
          </a:prstGeom>
          <a:ln>
            <a:solidFill>
              <a:srgbClr val="C00000"/>
            </a:solidFill>
            <a:headEnd type="none" w="med" len="med"/>
            <a:tailEnd type="triangle"/>
          </a:ln>
        </p:spPr>
        <p:style>
          <a:lnRef idx="3">
            <a:schemeClr val="accent4"/>
          </a:lnRef>
          <a:fillRef idx="0">
            <a:schemeClr val="accent4"/>
          </a:fillRef>
          <a:effectRef idx="2">
            <a:schemeClr val="accent4"/>
          </a:effectRef>
          <a:fontRef idx="minor">
            <a:schemeClr val="tx1"/>
          </a:fontRef>
        </p:style>
      </p:cxnSp>
      <p:cxnSp>
        <p:nvCxnSpPr>
          <p:cNvPr id="9" name="Straight Arrow Connector 8"/>
          <p:cNvCxnSpPr/>
          <p:nvPr/>
        </p:nvCxnSpPr>
        <p:spPr bwMode="auto">
          <a:xfrm>
            <a:off x="3276600" y="2590800"/>
            <a:ext cx="381000" cy="533400"/>
          </a:xfrm>
          <a:prstGeom prst="straightConnector1">
            <a:avLst/>
          </a:prstGeom>
          <a:ln>
            <a:solidFill>
              <a:srgbClr val="C00000"/>
            </a:solidFill>
            <a:headEnd type="none" w="med" len="med"/>
            <a:tailEnd type="triangle"/>
          </a:ln>
        </p:spPr>
        <p:style>
          <a:lnRef idx="3">
            <a:schemeClr val="accent4"/>
          </a:lnRef>
          <a:fillRef idx="0">
            <a:schemeClr val="accent4"/>
          </a:fillRef>
          <a:effectRef idx="2">
            <a:schemeClr val="accent4"/>
          </a:effectRef>
          <a:fontRef idx="minor">
            <a:schemeClr val="tx1"/>
          </a:fontRef>
        </p:style>
      </p:cxnSp>
      <p:cxnSp>
        <p:nvCxnSpPr>
          <p:cNvPr id="11" name="Straight Arrow Connector 10"/>
          <p:cNvCxnSpPr/>
          <p:nvPr/>
        </p:nvCxnSpPr>
        <p:spPr bwMode="auto">
          <a:xfrm>
            <a:off x="3328764" y="3588058"/>
            <a:ext cx="3224436" cy="1212542"/>
          </a:xfrm>
          <a:prstGeom prst="straightConnector1">
            <a:avLst/>
          </a:prstGeom>
          <a:ln>
            <a:solidFill>
              <a:srgbClr val="C00000"/>
            </a:solidFill>
            <a:headEnd type="none" w="med" len="med"/>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6727902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25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childTnLst>
                          </p:cTn>
                        </p:par>
                        <p:par>
                          <p:cTn id="24" fill="hold">
                            <p:stCondLst>
                              <p:cond delay="500"/>
                            </p:stCondLst>
                            <p:childTnLst>
                              <p:par>
                                <p:cTn id="25" presetID="10" presetClass="entr" presetSubtype="0" fill="hold" nodeType="afterEffect">
                                  <p:stCondLst>
                                    <p:cond delay="5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par>
                                <p:cTn id="33" presetID="42" presetClass="entr" presetSubtype="0" fill="hold" nodeType="with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fade">
                                      <p:cBhvr>
                                        <p:cTn id="35" dur="1000"/>
                                        <p:tgtEl>
                                          <p:spTgt spid="4">
                                            <p:txEl>
                                              <p:pRg st="2" end="2"/>
                                            </p:txEl>
                                          </p:spTgt>
                                        </p:tgtEl>
                                      </p:cBhvr>
                                    </p:animEffect>
                                    <p:anim calcmode="lin" valueType="num">
                                      <p:cBhvr>
                                        <p:cTn id="36"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2" end="2"/>
                                            </p:txEl>
                                          </p:spTgt>
                                        </p:tgtEl>
                                        <p:attrNameLst>
                                          <p:attrName>ppt_y</p:attrName>
                                        </p:attrNameLst>
                                      </p:cBhvr>
                                      <p:tavLst>
                                        <p:tav tm="0">
                                          <p:val>
                                            <p:strVal val="#ppt_y+.1"/>
                                          </p:val>
                                        </p:tav>
                                        <p:tav tm="100000">
                                          <p:val>
                                            <p:strVal val="#ppt_y"/>
                                          </p:val>
                                        </p:tav>
                                      </p:tavLst>
                                    </p:anim>
                                  </p:childTnLst>
                                </p:cTn>
                              </p:par>
                              <p:par>
                                <p:cTn id="38" presetID="10" presetClass="entr" presetSubtype="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xit" presetSubtype="0" fill="hold" nodeType="clickEffect">
                                  <p:stCondLst>
                                    <p:cond delay="0"/>
                                  </p:stCondLst>
                                  <p:childTnLst>
                                    <p:animEffect transition="out" filter="fade">
                                      <p:cBhvr>
                                        <p:cTn id="44" dur="1000"/>
                                        <p:tgtEl>
                                          <p:spTgt spid="5"/>
                                        </p:tgtEl>
                                      </p:cBhvr>
                                    </p:animEffect>
                                    <p:anim calcmode="lin" valueType="num">
                                      <p:cBhvr>
                                        <p:cTn id="45" dur="1000"/>
                                        <p:tgtEl>
                                          <p:spTgt spid="5"/>
                                        </p:tgtEl>
                                        <p:attrNameLst>
                                          <p:attrName>ppt_x</p:attrName>
                                        </p:attrNameLst>
                                      </p:cBhvr>
                                      <p:tavLst>
                                        <p:tav tm="0">
                                          <p:val>
                                            <p:strVal val="ppt_x"/>
                                          </p:val>
                                        </p:tav>
                                        <p:tav tm="100000">
                                          <p:val>
                                            <p:strVal val="ppt_x"/>
                                          </p:val>
                                        </p:tav>
                                      </p:tavLst>
                                    </p:anim>
                                    <p:anim calcmode="lin" valueType="num">
                                      <p:cBhvr>
                                        <p:cTn id="46" dur="1000"/>
                                        <p:tgtEl>
                                          <p:spTgt spid="5"/>
                                        </p:tgtEl>
                                        <p:attrNameLst>
                                          <p:attrName>ppt_y</p:attrName>
                                        </p:attrNameLst>
                                      </p:cBhvr>
                                      <p:tavLst>
                                        <p:tav tm="0">
                                          <p:val>
                                            <p:strVal val="ppt_y"/>
                                          </p:val>
                                        </p:tav>
                                        <p:tav tm="100000">
                                          <p:val>
                                            <p:strVal val="ppt_y+.1"/>
                                          </p:val>
                                        </p:tav>
                                      </p:tavLst>
                                    </p:anim>
                                    <p:set>
                                      <p:cBhvr>
                                        <p:cTn id="47" dur="1" fill="hold">
                                          <p:stCondLst>
                                            <p:cond delay="999"/>
                                          </p:stCondLst>
                                        </p:cTn>
                                        <p:tgtEl>
                                          <p:spTgt spid="5"/>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1"/>
                                        </p:tgtEl>
                                      </p:cBhvr>
                                    </p:animEffect>
                                    <p:set>
                                      <p:cBhvr>
                                        <p:cTn id="50" dur="1" fill="hold">
                                          <p:stCondLst>
                                            <p:cond delay="499"/>
                                          </p:stCondLst>
                                        </p:cTn>
                                        <p:tgtEl>
                                          <p:spTgt spid="11"/>
                                        </p:tgtEl>
                                        <p:attrNameLst>
                                          <p:attrName>style.visibility</p:attrName>
                                        </p:attrNameLst>
                                      </p:cBhvr>
                                      <p:to>
                                        <p:strVal val="hidden"/>
                                      </p:to>
                                    </p:set>
                                  </p:childTnLst>
                                </p:cTn>
                              </p:par>
                            </p:childTnLst>
                          </p:cTn>
                        </p:par>
                        <p:par>
                          <p:cTn id="51" fill="hold">
                            <p:stCondLst>
                              <p:cond delay="1000"/>
                            </p:stCondLst>
                            <p:childTnLst>
                              <p:par>
                                <p:cTn id="52" presetID="42" presetClass="entr" presetSubtype="0" fill="hold"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1000"/>
                                        <p:tgtEl>
                                          <p:spTgt spid="6"/>
                                        </p:tgtEl>
                                      </p:cBhvr>
                                    </p:animEffect>
                                    <p:anim calcmode="lin" valueType="num">
                                      <p:cBhvr>
                                        <p:cTn id="55" dur="1000" fill="hold"/>
                                        <p:tgtEl>
                                          <p:spTgt spid="6"/>
                                        </p:tgtEl>
                                        <p:attrNameLst>
                                          <p:attrName>ppt_x</p:attrName>
                                        </p:attrNameLst>
                                      </p:cBhvr>
                                      <p:tavLst>
                                        <p:tav tm="0">
                                          <p:val>
                                            <p:strVal val="#ppt_x"/>
                                          </p:val>
                                        </p:tav>
                                        <p:tav tm="100000">
                                          <p:val>
                                            <p:strVal val="#ppt_x"/>
                                          </p:val>
                                        </p:tav>
                                      </p:tavLst>
                                    </p:anim>
                                    <p:anim calcmode="lin" valueType="num">
                                      <p:cBhvr>
                                        <p:cTn id="56" dur="1000" fill="hold"/>
                                        <p:tgtEl>
                                          <p:spTgt spid="6"/>
                                        </p:tgtEl>
                                        <p:attrNameLst>
                                          <p:attrName>ppt_y</p:attrName>
                                        </p:attrNameLst>
                                      </p:cBhvr>
                                      <p:tavLst>
                                        <p:tav tm="0">
                                          <p:val>
                                            <p:strVal val="#ppt_y+.1"/>
                                          </p:val>
                                        </p:tav>
                                        <p:tav tm="100000">
                                          <p:val>
                                            <p:strVal val="#ppt_y"/>
                                          </p:val>
                                        </p:tav>
                                      </p:tavLst>
                                    </p:anim>
                                  </p:childTnLst>
                                </p:cTn>
                              </p:par>
                            </p:childTnLst>
                          </p:cTn>
                        </p:par>
                        <p:par>
                          <p:cTn id="57" fill="hold">
                            <p:stCondLst>
                              <p:cond delay="2000"/>
                            </p:stCondLst>
                            <p:childTnLst>
                              <p:par>
                                <p:cTn id="58" presetID="42" presetClass="entr" presetSubtype="0" fill="hold" nodeType="afterEffect">
                                  <p:stCondLst>
                                    <p:cond delay="1500"/>
                                  </p:stCondLst>
                                  <p:childTnLst>
                                    <p:set>
                                      <p:cBhvr>
                                        <p:cTn id="59" dur="1" fill="hold">
                                          <p:stCondLst>
                                            <p:cond delay="0"/>
                                          </p:stCondLst>
                                        </p:cTn>
                                        <p:tgtEl>
                                          <p:spTgt spid="4">
                                            <p:txEl>
                                              <p:pRg st="4" end="4"/>
                                            </p:txEl>
                                          </p:spTgt>
                                        </p:tgtEl>
                                        <p:attrNameLst>
                                          <p:attrName>style.visibility</p:attrName>
                                        </p:attrNameLst>
                                      </p:cBhvr>
                                      <p:to>
                                        <p:strVal val="visible"/>
                                      </p:to>
                                    </p:set>
                                    <p:animEffect transition="in" filter="fade">
                                      <p:cBhvr>
                                        <p:cTn id="60" dur="1000"/>
                                        <p:tgtEl>
                                          <p:spTgt spid="4">
                                            <p:txEl>
                                              <p:pRg st="4" end="4"/>
                                            </p:txEl>
                                          </p:spTgt>
                                        </p:tgtEl>
                                      </p:cBhvr>
                                    </p:animEffect>
                                    <p:anim calcmode="lin" valueType="num">
                                      <p:cBhvr>
                                        <p:cTn id="61"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62" dur="1000" fill="hold"/>
                                        <p:tgtEl>
                                          <p:spTgt spid="4">
                                            <p:txEl>
                                              <p:pRg st="4" end="4"/>
                                            </p:txEl>
                                          </p:spTgt>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4">
                                            <p:txEl>
                                              <p:pRg st="6" end="6"/>
                                            </p:txEl>
                                          </p:spTgt>
                                        </p:tgtEl>
                                        <p:attrNameLst>
                                          <p:attrName>style.visibility</p:attrName>
                                        </p:attrNameLst>
                                      </p:cBhvr>
                                      <p:to>
                                        <p:strVal val="visible"/>
                                      </p:to>
                                    </p:set>
                                    <p:animEffect transition="in" filter="fade">
                                      <p:cBhvr>
                                        <p:cTn id="65" dur="1000"/>
                                        <p:tgtEl>
                                          <p:spTgt spid="4">
                                            <p:txEl>
                                              <p:pRg st="6" end="6"/>
                                            </p:txEl>
                                          </p:spTgt>
                                        </p:tgtEl>
                                      </p:cBhvr>
                                    </p:animEffect>
                                    <p:anim calcmode="lin" valueType="num">
                                      <p:cBhvr>
                                        <p:cTn id="66"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67"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latin typeface="Calibri"/>
              </a:rPr>
              <a:t>More Cache Details:</a:t>
            </a:r>
            <a:endParaRPr lang="en-US" dirty="0">
              <a:latin typeface="Calibri"/>
            </a:endParaRPr>
          </a:p>
        </p:txBody>
      </p:sp>
      <p:pic>
        <p:nvPicPr>
          <p:cNvPr id="6" name="Picture 5"/>
          <p:cNvPicPr>
            <a:picLocks noChangeAspect="1"/>
          </p:cNvPicPr>
          <p:nvPr/>
        </p:nvPicPr>
        <p:blipFill>
          <a:blip r:embed="rId3"/>
          <a:stretch>
            <a:fillRect/>
          </a:stretch>
        </p:blipFill>
        <p:spPr>
          <a:xfrm>
            <a:off x="685800" y="2780483"/>
            <a:ext cx="7813115" cy="2372937"/>
          </a:xfrm>
          <a:prstGeom prst="rect">
            <a:avLst/>
          </a:prstGeom>
          <a:ln w="228600" cap="sq" cmpd="thickThin">
            <a:solidFill>
              <a:srgbClr val="000000"/>
            </a:solidFill>
            <a:prstDash val="solid"/>
            <a:miter lim="800000"/>
          </a:ln>
          <a:effectLst>
            <a:innerShdw blurRad="76200">
              <a:srgbClr val="000000"/>
            </a:innerShdw>
          </a:effectLst>
        </p:spPr>
      </p:pic>
      <p:pic>
        <p:nvPicPr>
          <p:cNvPr id="7" name="Picture 6"/>
          <p:cNvPicPr>
            <a:picLocks noChangeAspect="1"/>
          </p:cNvPicPr>
          <p:nvPr/>
        </p:nvPicPr>
        <p:blipFill>
          <a:blip r:embed="rId4"/>
          <a:stretch>
            <a:fillRect/>
          </a:stretch>
        </p:blipFill>
        <p:spPr>
          <a:xfrm>
            <a:off x="1594833" y="2361667"/>
            <a:ext cx="6185694" cy="3210567"/>
          </a:xfrm>
          <a:prstGeom prst="rect">
            <a:avLst/>
          </a:prstGeom>
          <a:ln w="228600" cap="sq" cmpd="thickThin">
            <a:solidFill>
              <a:srgbClr val="000000"/>
            </a:solidFill>
            <a:prstDash val="solid"/>
            <a:miter lim="800000"/>
          </a:ln>
          <a:effectLst>
            <a:innerShdw blurRad="76200">
              <a:srgbClr val="000000"/>
            </a:innerShdw>
          </a:effectLst>
        </p:spPr>
      </p:pic>
      <p:pic>
        <p:nvPicPr>
          <p:cNvPr id="8" name="Picture 7"/>
          <p:cNvPicPr>
            <a:picLocks noChangeAspect="1"/>
          </p:cNvPicPr>
          <p:nvPr/>
        </p:nvPicPr>
        <p:blipFill>
          <a:blip r:embed="rId5"/>
          <a:stretch>
            <a:fillRect/>
          </a:stretch>
        </p:blipFill>
        <p:spPr>
          <a:xfrm>
            <a:off x="1120698" y="2545223"/>
            <a:ext cx="6943317" cy="2843454"/>
          </a:xfrm>
          <a:prstGeom prst="rect">
            <a:avLst/>
          </a:prstGeom>
          <a:ln w="228600" cap="sq" cmpd="thickThin">
            <a:solidFill>
              <a:srgbClr val="000000"/>
            </a:solidFill>
            <a:prstDash val="solid"/>
            <a:miter lim="800000"/>
          </a:ln>
          <a:effectLst>
            <a:innerShdw blurRad="76200">
              <a:srgbClr val="000000"/>
            </a:innerShdw>
          </a:effectLst>
        </p:spPr>
      </p:pic>
      <p:pic>
        <p:nvPicPr>
          <p:cNvPr id="9" name="Picture 8"/>
          <p:cNvPicPr>
            <a:picLocks noChangeAspect="1"/>
          </p:cNvPicPr>
          <p:nvPr/>
        </p:nvPicPr>
        <p:blipFill>
          <a:blip r:embed="rId6"/>
          <a:stretch>
            <a:fillRect/>
          </a:stretch>
        </p:blipFill>
        <p:spPr>
          <a:xfrm>
            <a:off x="1936153" y="2359209"/>
            <a:ext cx="5503053" cy="3650479"/>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7150995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6"/>
                                        </p:tgtEl>
                                      </p:cBhvr>
                                    </p:animEffect>
                                    <p:anim calcmode="lin" valueType="num">
                                      <p:cBhvr>
                                        <p:cTn id="14" dur="1000"/>
                                        <p:tgtEl>
                                          <p:spTgt spid="6"/>
                                        </p:tgtEl>
                                        <p:attrNameLst>
                                          <p:attrName>ppt_x</p:attrName>
                                        </p:attrNameLst>
                                      </p:cBhvr>
                                      <p:tavLst>
                                        <p:tav tm="0">
                                          <p:val>
                                            <p:strVal val="ppt_x"/>
                                          </p:val>
                                        </p:tav>
                                        <p:tav tm="100000">
                                          <p:val>
                                            <p:strVal val="ppt_x"/>
                                          </p:val>
                                        </p:tav>
                                      </p:tavLst>
                                    </p:anim>
                                    <p:anim calcmode="lin" valueType="num">
                                      <p:cBhvr>
                                        <p:cTn id="15" dur="1000"/>
                                        <p:tgtEl>
                                          <p:spTgt spid="6"/>
                                        </p:tgtEl>
                                        <p:attrNameLst>
                                          <p:attrName>ppt_y</p:attrName>
                                        </p:attrNameLst>
                                      </p:cBhvr>
                                      <p:tavLst>
                                        <p:tav tm="0">
                                          <p:val>
                                            <p:strVal val="ppt_y"/>
                                          </p:val>
                                        </p:tav>
                                        <p:tav tm="100000">
                                          <p:val>
                                            <p:strVal val="ppt_y+.1"/>
                                          </p:val>
                                        </p:tav>
                                      </p:tavLst>
                                    </p:anim>
                                    <p:set>
                                      <p:cBhvr>
                                        <p:cTn id="16" dur="1" fill="hold">
                                          <p:stCondLst>
                                            <p:cond delay="999"/>
                                          </p:stCondLst>
                                        </p:cTn>
                                        <p:tgtEl>
                                          <p:spTgt spid="6"/>
                                        </p:tgtEl>
                                        <p:attrNameLst>
                                          <p:attrName>style.visibility</p:attrName>
                                        </p:attrNameLst>
                                      </p:cBhvr>
                                      <p:to>
                                        <p:strVal val="hidden"/>
                                      </p:to>
                                    </p:set>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nodeType="clickEffect">
                                  <p:stCondLst>
                                    <p:cond delay="0"/>
                                  </p:stCondLst>
                                  <p:childTnLst>
                                    <p:animEffect transition="out" filter="fade">
                                      <p:cBhvr>
                                        <p:cTn id="25" dur="1000"/>
                                        <p:tgtEl>
                                          <p:spTgt spid="7"/>
                                        </p:tgtEl>
                                      </p:cBhvr>
                                    </p:animEffect>
                                    <p:anim calcmode="lin" valueType="num">
                                      <p:cBhvr>
                                        <p:cTn id="26" dur="1000"/>
                                        <p:tgtEl>
                                          <p:spTgt spid="7"/>
                                        </p:tgtEl>
                                        <p:attrNameLst>
                                          <p:attrName>ppt_x</p:attrName>
                                        </p:attrNameLst>
                                      </p:cBhvr>
                                      <p:tavLst>
                                        <p:tav tm="0">
                                          <p:val>
                                            <p:strVal val="ppt_x"/>
                                          </p:val>
                                        </p:tav>
                                        <p:tav tm="100000">
                                          <p:val>
                                            <p:strVal val="ppt_x"/>
                                          </p:val>
                                        </p:tav>
                                      </p:tavLst>
                                    </p:anim>
                                    <p:anim calcmode="lin" valueType="num">
                                      <p:cBhvr>
                                        <p:cTn id="27" dur="1000"/>
                                        <p:tgtEl>
                                          <p:spTgt spid="7"/>
                                        </p:tgtEl>
                                        <p:attrNameLst>
                                          <p:attrName>ppt_y</p:attrName>
                                        </p:attrNameLst>
                                      </p:cBhvr>
                                      <p:tavLst>
                                        <p:tav tm="0">
                                          <p:val>
                                            <p:strVal val="ppt_y"/>
                                          </p:val>
                                        </p:tav>
                                        <p:tav tm="100000">
                                          <p:val>
                                            <p:strVal val="ppt_y+.1"/>
                                          </p:val>
                                        </p:tav>
                                      </p:tavLst>
                                    </p:anim>
                                    <p:set>
                                      <p:cBhvr>
                                        <p:cTn id="28" dur="1" fill="hold">
                                          <p:stCondLst>
                                            <p:cond delay="999"/>
                                          </p:stCondLst>
                                        </p:cTn>
                                        <p:tgtEl>
                                          <p:spTgt spid="7"/>
                                        </p:tgtEl>
                                        <p:attrNameLst>
                                          <p:attrName>style.visibility</p:attrName>
                                        </p:attrNameLst>
                                      </p:cBhvr>
                                      <p:to>
                                        <p:strVal val="hidden"/>
                                      </p:to>
                                    </p:set>
                                  </p:childTnLst>
                                </p:cTn>
                              </p:par>
                              <p:par>
                                <p:cTn id="29" presetID="42"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xit" presetSubtype="0" fill="hold" nodeType="clickEffect">
                                  <p:stCondLst>
                                    <p:cond delay="0"/>
                                  </p:stCondLst>
                                  <p:childTnLst>
                                    <p:animEffect transition="out" filter="fade">
                                      <p:cBhvr>
                                        <p:cTn id="37" dur="1000"/>
                                        <p:tgtEl>
                                          <p:spTgt spid="8"/>
                                        </p:tgtEl>
                                      </p:cBhvr>
                                    </p:animEffect>
                                    <p:anim calcmode="lin" valueType="num">
                                      <p:cBhvr>
                                        <p:cTn id="38" dur="1000"/>
                                        <p:tgtEl>
                                          <p:spTgt spid="8"/>
                                        </p:tgtEl>
                                        <p:attrNameLst>
                                          <p:attrName>ppt_x</p:attrName>
                                        </p:attrNameLst>
                                      </p:cBhvr>
                                      <p:tavLst>
                                        <p:tav tm="0">
                                          <p:val>
                                            <p:strVal val="ppt_x"/>
                                          </p:val>
                                        </p:tav>
                                        <p:tav tm="100000">
                                          <p:val>
                                            <p:strVal val="ppt_x"/>
                                          </p:val>
                                        </p:tav>
                                      </p:tavLst>
                                    </p:anim>
                                    <p:anim calcmode="lin" valueType="num">
                                      <p:cBhvr>
                                        <p:cTn id="39" dur="1000"/>
                                        <p:tgtEl>
                                          <p:spTgt spid="8"/>
                                        </p:tgtEl>
                                        <p:attrNameLst>
                                          <p:attrName>ppt_y</p:attrName>
                                        </p:attrNameLst>
                                      </p:cBhvr>
                                      <p:tavLst>
                                        <p:tav tm="0">
                                          <p:val>
                                            <p:strVal val="ppt_y"/>
                                          </p:val>
                                        </p:tav>
                                        <p:tav tm="100000">
                                          <p:val>
                                            <p:strVal val="ppt_y+.1"/>
                                          </p:val>
                                        </p:tav>
                                      </p:tavLst>
                                    </p:anim>
                                    <p:set>
                                      <p:cBhvr>
                                        <p:cTn id="40" dur="1" fill="hold">
                                          <p:stCondLst>
                                            <p:cond delay="999"/>
                                          </p:stCondLst>
                                        </p:cTn>
                                        <p:tgtEl>
                                          <p:spTgt spid="8"/>
                                        </p:tgtEl>
                                        <p:attrNameLst>
                                          <p:attrName>style.visibility</p:attrName>
                                        </p:attrNameLst>
                                      </p:cBhvr>
                                      <p:to>
                                        <p:strVal val="hidden"/>
                                      </p:to>
                                    </p:set>
                                  </p:childTnLst>
                                </p:cTn>
                              </p:par>
                              <p:par>
                                <p:cTn id="41" presetID="42"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a:rPr>
              <a:t>Geocaching Today at VSTE	</a:t>
            </a:r>
            <a:endParaRPr lang="en-US" dirty="0">
              <a:latin typeface="Calibri"/>
            </a:endParaRPr>
          </a:p>
        </p:txBody>
      </p:sp>
      <p:sp>
        <p:nvSpPr>
          <p:cNvPr id="3" name="Content Placeholder 2"/>
          <p:cNvSpPr>
            <a:spLocks noGrp="1"/>
          </p:cNvSpPr>
          <p:nvPr>
            <p:ph idx="1"/>
          </p:nvPr>
        </p:nvSpPr>
        <p:spPr>
          <a:xfrm>
            <a:off x="685800" y="2147888"/>
            <a:ext cx="3995279" cy="4114800"/>
          </a:xfrm>
        </p:spPr>
        <p:txBody>
          <a:bodyPr/>
          <a:lstStyle/>
          <a:p>
            <a:r>
              <a:rPr lang="en-US" dirty="0">
                <a:latin typeface="Calibri"/>
              </a:rPr>
              <a:t>Using your cell phone?  Download a free geocaching app.</a:t>
            </a:r>
          </a:p>
          <a:p>
            <a:endParaRPr lang="en-US" dirty="0"/>
          </a:p>
          <a:p>
            <a:r>
              <a:rPr lang="en-US" dirty="0">
                <a:latin typeface="Calibri"/>
              </a:rPr>
              <a:t>No device?  Please use one of the </a:t>
            </a:r>
            <a:r>
              <a:rPr lang="en-US" dirty="0" err="1">
                <a:latin typeface="Calibri"/>
              </a:rPr>
              <a:t>etrex</a:t>
            </a:r>
            <a:r>
              <a:rPr lang="en-US" dirty="0">
                <a:latin typeface="Calibri"/>
              </a:rPr>
              <a:t> Legend devices we have with us today.</a:t>
            </a:r>
          </a:p>
        </p:txBody>
      </p:sp>
      <p:pic>
        <p:nvPicPr>
          <p:cNvPr id="4" name="Picture 3" descr="royce6.PNG"/>
          <p:cNvPicPr>
            <a:picLocks noChangeAspect="1"/>
          </p:cNvPicPr>
          <p:nvPr/>
        </p:nvPicPr>
        <p:blipFill>
          <a:blip r:embed="rId3"/>
          <a:stretch>
            <a:fillRect/>
          </a:stretch>
        </p:blipFill>
        <p:spPr>
          <a:xfrm>
            <a:off x="5727385" y="2121149"/>
            <a:ext cx="2586191" cy="4114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0950857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709" y="659074"/>
            <a:ext cx="7772400" cy="1143000"/>
          </a:xfrm>
        </p:spPr>
        <p:txBody>
          <a:bodyPr/>
          <a:lstStyle/>
          <a:p>
            <a:r>
              <a:rPr lang="en-US">
                <a:latin typeface="Calibri"/>
                <a:cs typeface="Times New Roman"/>
              </a:rPr>
              <a:t>Finding a Waypoint </a:t>
            </a:r>
            <a:r>
              <a:rPr lang="en-US" sz="2800">
                <a:latin typeface="Calibri"/>
                <a:cs typeface="Times New Roman"/>
              </a:rPr>
              <a:t>with etrex 10</a:t>
            </a:r>
          </a:p>
        </p:txBody>
      </p:sp>
      <p:sp>
        <p:nvSpPr>
          <p:cNvPr id="3" name="Content Placeholder 2"/>
          <p:cNvSpPr>
            <a:spLocks noGrp="1"/>
          </p:cNvSpPr>
          <p:nvPr>
            <p:ph idx="1"/>
          </p:nvPr>
        </p:nvSpPr>
        <p:spPr>
          <a:xfrm>
            <a:off x="558022" y="1834731"/>
            <a:ext cx="7685087" cy="4473054"/>
          </a:xfrm>
        </p:spPr>
        <p:txBody>
          <a:bodyPr/>
          <a:lstStyle/>
          <a:p>
            <a:pPr>
              <a:buAutoNum type="arabicPeriod"/>
            </a:pPr>
            <a:r>
              <a:rPr lang="en-US" sz="1800" dirty="0" smtClean="0">
                <a:latin typeface="Calibri"/>
                <a:ea typeface="Tahoma"/>
                <a:cs typeface="Tahoma"/>
              </a:rPr>
              <a:t>Power </a:t>
            </a:r>
            <a:r>
              <a:rPr lang="en-US" sz="1800" dirty="0">
                <a:latin typeface="Calibri"/>
                <a:ea typeface="Tahoma"/>
                <a:cs typeface="Tahoma"/>
              </a:rPr>
              <a:t>on the GPS - hold power button (light button) or 3 seconds, </a:t>
            </a:r>
            <a:r>
              <a:rPr lang="en-US" sz="1800" dirty="0" smtClean="0">
                <a:latin typeface="Calibri"/>
                <a:ea typeface="Tahoma"/>
                <a:cs typeface="Tahoma"/>
              </a:rPr>
              <a:t>give</a:t>
            </a:r>
          </a:p>
          <a:p>
            <a:pPr marL="0" indent="0">
              <a:buNone/>
            </a:pPr>
            <a:r>
              <a:rPr lang="en-US" sz="1800" dirty="0" smtClean="0">
                <a:latin typeface="Calibri"/>
                <a:ea typeface="Tahoma"/>
                <a:cs typeface="Tahoma"/>
              </a:rPr>
              <a:t>      GPS </a:t>
            </a:r>
            <a:r>
              <a:rPr lang="en-US" sz="1800" dirty="0">
                <a:latin typeface="Calibri"/>
                <a:ea typeface="Tahoma"/>
                <a:cs typeface="Tahoma"/>
              </a:rPr>
              <a:t>about 2 minutes to acquire satellites before trying to find a cache.</a:t>
            </a:r>
          </a:p>
          <a:p>
            <a:pPr marL="0" indent="0">
              <a:buNone/>
            </a:pPr>
            <a:r>
              <a:rPr lang="en-US" sz="1800" dirty="0">
                <a:latin typeface="Calibri"/>
                <a:ea typeface="Tahoma"/>
                <a:cs typeface="Tahoma"/>
              </a:rPr>
              <a:t>2.   Using the joystick, navigate to WHERE TO, press joystick IN to select</a:t>
            </a:r>
          </a:p>
          <a:p>
            <a:pPr marL="0" indent="0">
              <a:buNone/>
            </a:pPr>
            <a:r>
              <a:rPr lang="en-US" sz="1800" dirty="0">
                <a:latin typeface="Calibri"/>
                <a:ea typeface="Tahoma"/>
                <a:cs typeface="Tahoma"/>
              </a:rPr>
              <a:t>3.   Select WAYPOINTS</a:t>
            </a:r>
          </a:p>
          <a:p>
            <a:pPr marL="0" indent="0">
              <a:buNone/>
            </a:pPr>
            <a:r>
              <a:rPr lang="en-US" sz="1800" dirty="0">
                <a:latin typeface="Calibri"/>
                <a:ea typeface="Tahoma"/>
                <a:cs typeface="Tahoma"/>
              </a:rPr>
              <a:t>4.   Use joystick to </a:t>
            </a:r>
            <a:r>
              <a:rPr lang="en-US" sz="1800" dirty="0" err="1">
                <a:latin typeface="Calibri"/>
                <a:ea typeface="Tahoma"/>
                <a:cs typeface="Tahoma"/>
              </a:rPr>
              <a:t>hightlight</a:t>
            </a:r>
            <a:r>
              <a:rPr lang="en-US" sz="1800" dirty="0">
                <a:latin typeface="Calibri"/>
                <a:ea typeface="Tahoma"/>
                <a:cs typeface="Tahoma"/>
              </a:rPr>
              <a:t> your assigned cache box to start your adventure</a:t>
            </a:r>
          </a:p>
          <a:p>
            <a:pPr marL="0" indent="0">
              <a:buNone/>
            </a:pPr>
            <a:r>
              <a:rPr lang="en-US" sz="1800" dirty="0">
                <a:latin typeface="Calibri"/>
                <a:ea typeface="Tahoma"/>
                <a:cs typeface="Tahoma"/>
              </a:rPr>
              <a:t>5.   Press joystick IN to select GO at bottom.</a:t>
            </a:r>
          </a:p>
          <a:p>
            <a:pPr marL="0" indent="0">
              <a:buNone/>
            </a:pPr>
            <a:r>
              <a:rPr lang="en-US" sz="1800" dirty="0">
                <a:latin typeface="Calibri"/>
                <a:ea typeface="Tahoma"/>
                <a:cs typeface="Tahoma"/>
              </a:rPr>
              <a:t>6.   Press back button (top right).</a:t>
            </a:r>
          </a:p>
          <a:p>
            <a:pPr marL="0" indent="0">
              <a:buNone/>
            </a:pPr>
            <a:r>
              <a:rPr lang="en-US" sz="1800" dirty="0">
                <a:latin typeface="Calibri"/>
                <a:ea typeface="Tahoma"/>
                <a:cs typeface="Tahoma"/>
              </a:rPr>
              <a:t>7.   Navigate to and select COMPASS</a:t>
            </a:r>
          </a:p>
          <a:p>
            <a:pPr>
              <a:buAutoNum type="arabicPeriod" startAt="8"/>
            </a:pPr>
            <a:r>
              <a:rPr lang="en-US" sz="1800" dirty="0" smtClean="0">
                <a:latin typeface="Calibri"/>
                <a:ea typeface="Tahoma"/>
                <a:cs typeface="Tahoma"/>
              </a:rPr>
              <a:t>Begin </a:t>
            </a:r>
            <a:r>
              <a:rPr lang="en-US" sz="1800" dirty="0">
                <a:latin typeface="Calibri"/>
                <a:ea typeface="Tahoma"/>
                <a:cs typeface="Tahoma"/>
              </a:rPr>
              <a:t>walking and follow the narrow end of the compass, watch for your </a:t>
            </a:r>
            <a:endParaRPr lang="en-US" sz="1800" dirty="0" smtClean="0">
              <a:latin typeface="Calibri"/>
              <a:ea typeface="Tahoma"/>
              <a:cs typeface="Tahoma"/>
            </a:endParaRPr>
          </a:p>
          <a:p>
            <a:pPr marL="0" indent="0">
              <a:buNone/>
            </a:pPr>
            <a:r>
              <a:rPr lang="en-US" sz="1800" dirty="0" smtClean="0">
                <a:latin typeface="Calibri"/>
                <a:ea typeface="Tahoma"/>
                <a:cs typeface="Tahoma"/>
              </a:rPr>
              <a:t>      </a:t>
            </a:r>
            <a:r>
              <a:rPr lang="en-US" sz="1800" dirty="0">
                <a:latin typeface="Calibri"/>
                <a:ea typeface="Tahoma"/>
                <a:cs typeface="Tahoma"/>
              </a:rPr>
              <a:t>distance from the waypoint in top right corner.  </a:t>
            </a:r>
          </a:p>
          <a:p>
            <a:pPr marL="0" indent="0">
              <a:buNone/>
            </a:pPr>
            <a:r>
              <a:rPr lang="en-US" sz="1800" dirty="0">
                <a:latin typeface="Calibri"/>
                <a:ea typeface="Tahoma"/>
                <a:cs typeface="Tahoma"/>
              </a:rPr>
              <a:t>9.   When you are within 15 - 20 feet, begin looking for your cache container.</a:t>
            </a:r>
          </a:p>
          <a:p>
            <a:pPr marL="0" indent="0">
              <a:buNone/>
            </a:pPr>
            <a:r>
              <a:rPr lang="en-US" sz="1800" dirty="0">
                <a:latin typeface="Calibri"/>
                <a:ea typeface="Tahoma"/>
                <a:cs typeface="Tahoma"/>
              </a:rPr>
              <a:t>10. Press BACK button, navigate and select WAYPOINTS</a:t>
            </a:r>
          </a:p>
          <a:p>
            <a:pPr marL="0" indent="0">
              <a:buNone/>
            </a:pPr>
            <a:r>
              <a:rPr lang="en-US" sz="1800" dirty="0">
                <a:latin typeface="Calibri"/>
                <a:ea typeface="Tahoma"/>
                <a:cs typeface="Tahoma"/>
              </a:rPr>
              <a:t>11. Navigate to STOP NAVIGATION</a:t>
            </a:r>
          </a:p>
          <a:p>
            <a:pPr marL="0" indent="0">
              <a:buNone/>
            </a:pPr>
            <a:r>
              <a:rPr lang="en-US" sz="1800" dirty="0">
                <a:latin typeface="Calibri"/>
                <a:ea typeface="Tahoma"/>
                <a:cs typeface="Tahoma"/>
              </a:rPr>
              <a:t>12. Return to step 2 and repeat for all new waypoints.</a:t>
            </a:r>
          </a:p>
          <a:p>
            <a:pPr marL="0" indent="0">
              <a:buNone/>
            </a:pPr>
            <a:endParaRPr lang="en-US" sz="1800" dirty="0">
              <a:latin typeface="Calibri"/>
              <a:ea typeface="Tahoma"/>
              <a:cs typeface="Tahoma"/>
            </a:endParaRPr>
          </a:p>
        </p:txBody>
      </p:sp>
    </p:spTree>
    <p:extLst>
      <p:ext uri="{BB962C8B-B14F-4D97-AF65-F5344CB8AC3E}">
        <p14:creationId xmlns:p14="http://schemas.microsoft.com/office/powerpoint/2010/main" val="269897069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062" y="930275"/>
            <a:ext cx="8212137" cy="1143000"/>
          </a:xfrm>
        </p:spPr>
        <p:txBody>
          <a:bodyPr/>
          <a:lstStyle/>
          <a:p>
            <a:r>
              <a:rPr lang="en-US" dirty="0" smtClean="0">
                <a:latin typeface="Calibri"/>
              </a:rPr>
              <a:t>Activate a </a:t>
            </a:r>
            <a:r>
              <a:rPr lang="en-US" dirty="0" err="1" smtClean="0">
                <a:latin typeface="Calibri"/>
              </a:rPr>
              <a:t>Trackable</a:t>
            </a:r>
            <a:r>
              <a:rPr lang="en-US" dirty="0" smtClean="0">
                <a:latin typeface="Calibri"/>
              </a:rPr>
              <a:t> (Travel Bug)</a:t>
            </a:r>
            <a:endParaRPr lang="en-US" dirty="0">
              <a:latin typeface="Calibri"/>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43475" y="2147888"/>
            <a:ext cx="5857049" cy="4114800"/>
          </a:xfrm>
        </p:spPr>
      </p:pic>
      <p:sp>
        <p:nvSpPr>
          <p:cNvPr id="6" name="Down Arrow 5"/>
          <p:cNvSpPr/>
          <p:nvPr/>
        </p:nvSpPr>
        <p:spPr bwMode="auto">
          <a:xfrm>
            <a:off x="2590800" y="1828800"/>
            <a:ext cx="457200" cy="762000"/>
          </a:xfrm>
          <a:prstGeom prst="downArrow">
            <a:avLst/>
          </a:prstGeom>
          <a:solidFill>
            <a:srgbClr val="C00000"/>
          </a:solidFill>
          <a:ln w="9525"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7" name="Picture 6"/>
          <p:cNvPicPr>
            <a:picLocks noChangeAspect="1"/>
          </p:cNvPicPr>
          <p:nvPr/>
        </p:nvPicPr>
        <p:blipFill>
          <a:blip r:embed="rId4"/>
          <a:stretch>
            <a:fillRect/>
          </a:stretch>
        </p:blipFill>
        <p:spPr>
          <a:xfrm rot="16200000">
            <a:off x="1854251" y="3065825"/>
            <a:ext cx="493819" cy="915369"/>
          </a:xfrm>
          <a:prstGeom prst="rect">
            <a:avLst/>
          </a:prstGeom>
        </p:spPr>
      </p:pic>
      <p:pic>
        <p:nvPicPr>
          <p:cNvPr id="8" name="Picture 7"/>
          <p:cNvPicPr>
            <a:picLocks noChangeAspect="1"/>
          </p:cNvPicPr>
          <p:nvPr/>
        </p:nvPicPr>
        <p:blipFill>
          <a:blip r:embed="rId4"/>
          <a:stretch>
            <a:fillRect/>
          </a:stretch>
        </p:blipFill>
        <p:spPr>
          <a:xfrm rot="16200000">
            <a:off x="1327005" y="5962226"/>
            <a:ext cx="493819" cy="750149"/>
          </a:xfrm>
          <a:prstGeom prst="rect">
            <a:avLst/>
          </a:prstGeom>
        </p:spPr>
      </p:pic>
      <p:pic>
        <p:nvPicPr>
          <p:cNvPr id="9" name="Picture 8"/>
          <p:cNvPicPr>
            <a:picLocks noChangeAspect="1"/>
          </p:cNvPicPr>
          <p:nvPr/>
        </p:nvPicPr>
        <p:blipFill>
          <a:blip r:embed="rId5"/>
          <a:stretch>
            <a:fillRect/>
          </a:stretch>
        </p:blipFill>
        <p:spPr>
          <a:xfrm>
            <a:off x="1972084" y="2179651"/>
            <a:ext cx="6134865" cy="4538432"/>
          </a:xfrm>
          <a:prstGeom prst="rect">
            <a:avLst/>
          </a:prstGeom>
        </p:spPr>
      </p:pic>
      <p:pic>
        <p:nvPicPr>
          <p:cNvPr id="10" name="Picture 9"/>
          <p:cNvPicPr>
            <a:picLocks noChangeAspect="1"/>
          </p:cNvPicPr>
          <p:nvPr/>
        </p:nvPicPr>
        <p:blipFill>
          <a:blip r:embed="rId6"/>
          <a:stretch>
            <a:fillRect/>
          </a:stretch>
        </p:blipFill>
        <p:spPr>
          <a:xfrm>
            <a:off x="1643475" y="2156232"/>
            <a:ext cx="6194890" cy="4334154"/>
          </a:xfrm>
          <a:prstGeom prst="rect">
            <a:avLst/>
          </a:prstGeom>
        </p:spPr>
      </p:pic>
      <p:pic>
        <p:nvPicPr>
          <p:cNvPr id="11" name="Picture 10"/>
          <p:cNvPicPr>
            <a:picLocks noChangeAspect="1"/>
          </p:cNvPicPr>
          <p:nvPr/>
        </p:nvPicPr>
        <p:blipFill>
          <a:blip r:embed="rId7"/>
          <a:stretch>
            <a:fillRect/>
          </a:stretch>
        </p:blipFill>
        <p:spPr>
          <a:xfrm>
            <a:off x="806229" y="5334000"/>
            <a:ext cx="749873" cy="493819"/>
          </a:xfrm>
          <a:prstGeom prst="rect">
            <a:avLst/>
          </a:prstGeom>
        </p:spPr>
      </p:pic>
      <p:pic>
        <p:nvPicPr>
          <p:cNvPr id="12" name="Picture 11"/>
          <p:cNvPicPr>
            <a:picLocks noChangeAspect="1"/>
          </p:cNvPicPr>
          <p:nvPr/>
        </p:nvPicPr>
        <p:blipFill>
          <a:blip r:embed="rId7"/>
          <a:stretch>
            <a:fillRect/>
          </a:stretch>
        </p:blipFill>
        <p:spPr>
          <a:xfrm rot="10800000">
            <a:off x="3200400" y="5996567"/>
            <a:ext cx="749873" cy="493819"/>
          </a:xfrm>
          <a:prstGeom prst="rect">
            <a:avLst/>
          </a:prstGeom>
        </p:spPr>
      </p:pic>
    </p:spTree>
    <p:extLst>
      <p:ext uri="{BB962C8B-B14F-4D97-AF65-F5344CB8AC3E}">
        <p14:creationId xmlns:p14="http://schemas.microsoft.com/office/powerpoint/2010/main" val="15280230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par>
                          <p:cTn id="8" fill="hold">
                            <p:stCondLst>
                              <p:cond delay="1500"/>
                            </p:stCondLst>
                            <p:childTnLst>
                              <p:par>
                                <p:cTn id="9" presetID="22" presetClass="entr" presetSubtype="8" fill="hold"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xit" presetSubtype="0" fill="hold" nodeType="clickEffect">
                                  <p:stCondLst>
                                    <p:cond delay="0"/>
                                  </p:stCondLst>
                                  <p:childTnLst>
                                    <p:animEffect transition="out" filter="fade">
                                      <p:cBhvr>
                                        <p:cTn id="15" dur="1000"/>
                                        <p:tgtEl>
                                          <p:spTgt spid="4"/>
                                        </p:tgtEl>
                                      </p:cBhvr>
                                    </p:animEffect>
                                    <p:anim calcmode="lin" valueType="num">
                                      <p:cBhvr>
                                        <p:cTn id="16" dur="1000"/>
                                        <p:tgtEl>
                                          <p:spTgt spid="4"/>
                                        </p:tgtEl>
                                        <p:attrNameLst>
                                          <p:attrName>ppt_x</p:attrName>
                                        </p:attrNameLst>
                                      </p:cBhvr>
                                      <p:tavLst>
                                        <p:tav tm="0">
                                          <p:val>
                                            <p:strVal val="ppt_x"/>
                                          </p:val>
                                        </p:tav>
                                        <p:tav tm="100000">
                                          <p:val>
                                            <p:strVal val="ppt_x"/>
                                          </p:val>
                                        </p:tav>
                                      </p:tavLst>
                                    </p:anim>
                                    <p:anim calcmode="lin" valueType="num">
                                      <p:cBhvr>
                                        <p:cTn id="17" dur="1000"/>
                                        <p:tgtEl>
                                          <p:spTgt spid="4"/>
                                        </p:tgtEl>
                                        <p:attrNameLst>
                                          <p:attrName>ppt_y</p:attrName>
                                        </p:attrNameLst>
                                      </p:cBhvr>
                                      <p:tavLst>
                                        <p:tav tm="0">
                                          <p:val>
                                            <p:strVal val="ppt_y"/>
                                          </p:val>
                                        </p:tav>
                                        <p:tav tm="100000">
                                          <p:val>
                                            <p:strVal val="ppt_y+.1"/>
                                          </p:val>
                                        </p:tav>
                                      </p:tavLst>
                                    </p:anim>
                                    <p:set>
                                      <p:cBhvr>
                                        <p:cTn id="18" dur="1" fill="hold">
                                          <p:stCondLst>
                                            <p:cond delay="999"/>
                                          </p:stCondLst>
                                        </p:cTn>
                                        <p:tgtEl>
                                          <p:spTgt spid="4"/>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par>
                          <p:cTn id="25" fill="hold">
                            <p:stCondLst>
                              <p:cond delay="1000"/>
                            </p:stCondLst>
                            <p:childTnLst>
                              <p:par>
                                <p:cTn id="26" presetID="42"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22" presetClass="entr" presetSubtype="8"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xit" presetSubtype="0" fill="hold" nodeType="clickEffect">
                                  <p:stCondLst>
                                    <p:cond delay="0"/>
                                  </p:stCondLst>
                                  <p:childTnLst>
                                    <p:animEffect transition="out" filter="fade">
                                      <p:cBhvr>
                                        <p:cTn id="38" dur="1000"/>
                                        <p:tgtEl>
                                          <p:spTgt spid="9"/>
                                        </p:tgtEl>
                                      </p:cBhvr>
                                    </p:animEffect>
                                    <p:anim calcmode="lin" valueType="num">
                                      <p:cBhvr>
                                        <p:cTn id="39" dur="1000"/>
                                        <p:tgtEl>
                                          <p:spTgt spid="9"/>
                                        </p:tgtEl>
                                        <p:attrNameLst>
                                          <p:attrName>ppt_x</p:attrName>
                                        </p:attrNameLst>
                                      </p:cBhvr>
                                      <p:tavLst>
                                        <p:tav tm="0">
                                          <p:val>
                                            <p:strVal val="ppt_x"/>
                                          </p:val>
                                        </p:tav>
                                        <p:tav tm="100000">
                                          <p:val>
                                            <p:strVal val="ppt_x"/>
                                          </p:val>
                                        </p:tav>
                                      </p:tavLst>
                                    </p:anim>
                                    <p:anim calcmode="lin" valueType="num">
                                      <p:cBhvr>
                                        <p:cTn id="40" dur="1000"/>
                                        <p:tgtEl>
                                          <p:spTgt spid="9"/>
                                        </p:tgtEl>
                                        <p:attrNameLst>
                                          <p:attrName>ppt_y</p:attrName>
                                        </p:attrNameLst>
                                      </p:cBhvr>
                                      <p:tavLst>
                                        <p:tav tm="0">
                                          <p:val>
                                            <p:strVal val="ppt_y"/>
                                          </p:val>
                                        </p:tav>
                                        <p:tav tm="100000">
                                          <p:val>
                                            <p:strVal val="ppt_y+.1"/>
                                          </p:val>
                                        </p:tav>
                                      </p:tavLst>
                                    </p:anim>
                                    <p:set>
                                      <p:cBhvr>
                                        <p:cTn id="41" dur="1" fill="hold">
                                          <p:stCondLst>
                                            <p:cond delay="999"/>
                                          </p:stCondLst>
                                        </p:cTn>
                                        <p:tgtEl>
                                          <p:spTgt spid="9"/>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cTn>
                              </p:par>
                            </p:childTnLst>
                          </p:cTn>
                        </p:par>
                        <p:par>
                          <p:cTn id="45" fill="hold">
                            <p:stCondLst>
                              <p:cond delay="1000"/>
                            </p:stCondLst>
                            <p:childTnLst>
                              <p:par>
                                <p:cTn id="46" presetID="42" presetClass="entr" presetSubtype="0" fill="hold" nodeType="afterEffect">
                                  <p:stCondLst>
                                    <p:cond delay="25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par>
                          <p:cTn id="51" fill="hold">
                            <p:stCondLst>
                              <p:cond delay="2250"/>
                            </p:stCondLst>
                            <p:childTnLst>
                              <p:par>
                                <p:cTn id="52" presetID="22" presetClass="entr" presetSubtype="8" fill="hold" nodeType="after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left)">
                                      <p:cBhvr>
                                        <p:cTn id="54" dur="500"/>
                                        <p:tgtEl>
                                          <p:spTgt spid="11"/>
                                        </p:tgtEl>
                                      </p:cBhvr>
                                    </p:animEffect>
                                  </p:childTnLst>
                                </p:cTn>
                              </p:par>
                            </p:childTnLst>
                          </p:cTn>
                        </p:par>
                        <p:par>
                          <p:cTn id="55" fill="hold">
                            <p:stCondLst>
                              <p:cond delay="2750"/>
                            </p:stCondLst>
                            <p:childTnLst>
                              <p:par>
                                <p:cTn id="56" presetID="22" presetClass="entr" presetSubtype="2" fill="hold"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wipe(right)">
                                      <p:cBhvr>
                                        <p:cTn id="5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Calibri"/>
              </a:rPr>
              <a:t>Trackable</a:t>
            </a:r>
            <a:r>
              <a:rPr lang="en-US" dirty="0" smtClean="0">
                <a:latin typeface="Calibri"/>
              </a:rPr>
              <a:t> Details</a:t>
            </a:r>
            <a:endParaRPr lang="en-US" dirty="0">
              <a:latin typeface="Calibri"/>
            </a:endParaRPr>
          </a:p>
        </p:txBody>
      </p:sp>
      <p:pic>
        <p:nvPicPr>
          <p:cNvPr id="3" name="Picture 2"/>
          <p:cNvPicPr>
            <a:picLocks noChangeAspect="1"/>
          </p:cNvPicPr>
          <p:nvPr/>
        </p:nvPicPr>
        <p:blipFill>
          <a:blip r:embed="rId3"/>
          <a:stretch>
            <a:fillRect/>
          </a:stretch>
        </p:blipFill>
        <p:spPr>
          <a:xfrm>
            <a:off x="1683905" y="2031299"/>
            <a:ext cx="5710237" cy="4145103"/>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stretch>
            <a:fillRect/>
          </a:stretch>
        </p:blipFill>
        <p:spPr>
          <a:xfrm>
            <a:off x="1535114" y="1961667"/>
            <a:ext cx="5859028" cy="4187079"/>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a:stretch>
            <a:fillRect/>
          </a:stretch>
        </p:blipFill>
        <p:spPr>
          <a:xfrm>
            <a:off x="1141195" y="2204916"/>
            <a:ext cx="6795656" cy="3697757"/>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6"/>
          <a:stretch>
            <a:fillRect/>
          </a:stretch>
        </p:blipFill>
        <p:spPr>
          <a:xfrm>
            <a:off x="778453" y="3172731"/>
            <a:ext cx="7372350" cy="17621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861269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3"/>
                                        </p:tgtEl>
                                      </p:cBhvr>
                                    </p:animEffect>
                                    <p:anim calcmode="lin" valueType="num">
                                      <p:cBhvr>
                                        <p:cTn id="14" dur="1000"/>
                                        <p:tgtEl>
                                          <p:spTgt spid="3"/>
                                        </p:tgtEl>
                                        <p:attrNameLst>
                                          <p:attrName>ppt_x</p:attrName>
                                        </p:attrNameLst>
                                      </p:cBhvr>
                                      <p:tavLst>
                                        <p:tav tm="0">
                                          <p:val>
                                            <p:strVal val="ppt_x"/>
                                          </p:val>
                                        </p:tav>
                                        <p:tav tm="100000">
                                          <p:val>
                                            <p:strVal val="ppt_x"/>
                                          </p:val>
                                        </p:tav>
                                      </p:tavLst>
                                    </p:anim>
                                    <p:anim calcmode="lin" valueType="num">
                                      <p:cBhvr>
                                        <p:cTn id="15" dur="1000"/>
                                        <p:tgtEl>
                                          <p:spTgt spid="3"/>
                                        </p:tgtEl>
                                        <p:attrNameLst>
                                          <p:attrName>ppt_y</p:attrName>
                                        </p:attrNameLst>
                                      </p:cBhvr>
                                      <p:tavLst>
                                        <p:tav tm="0">
                                          <p:val>
                                            <p:strVal val="ppt_y"/>
                                          </p:val>
                                        </p:tav>
                                        <p:tav tm="100000">
                                          <p:val>
                                            <p:strVal val="ppt_y+.1"/>
                                          </p:val>
                                        </p:tav>
                                      </p:tavLst>
                                    </p:anim>
                                    <p:set>
                                      <p:cBhvr>
                                        <p:cTn id="16" dur="1" fill="hold">
                                          <p:stCondLst>
                                            <p:cond delay="999"/>
                                          </p:stCondLst>
                                        </p:cTn>
                                        <p:tgtEl>
                                          <p:spTgt spid="3"/>
                                        </p:tgtEl>
                                        <p:attrNameLst>
                                          <p:attrName>style.visibility</p:attrName>
                                        </p:attrNameLst>
                                      </p:cBhvr>
                                      <p:to>
                                        <p:strVal val="hidden"/>
                                      </p:to>
                                    </p:set>
                                  </p:childTnLst>
                                </p:cTn>
                              </p:par>
                              <p:par>
                                <p:cTn id="17" presetID="42" presetClass="entr" presetSubtype="0" fill="hold" nodeType="withEffect">
                                  <p:stCondLst>
                                    <p:cond delay="25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nodeType="clickEffect">
                                  <p:stCondLst>
                                    <p:cond delay="0"/>
                                  </p:stCondLst>
                                  <p:childTnLst>
                                    <p:animEffect transition="out" filter="fade">
                                      <p:cBhvr>
                                        <p:cTn id="25" dur="1000"/>
                                        <p:tgtEl>
                                          <p:spTgt spid="4"/>
                                        </p:tgtEl>
                                      </p:cBhvr>
                                    </p:animEffect>
                                    <p:anim calcmode="lin" valueType="num">
                                      <p:cBhvr>
                                        <p:cTn id="26" dur="1000"/>
                                        <p:tgtEl>
                                          <p:spTgt spid="4"/>
                                        </p:tgtEl>
                                        <p:attrNameLst>
                                          <p:attrName>ppt_x</p:attrName>
                                        </p:attrNameLst>
                                      </p:cBhvr>
                                      <p:tavLst>
                                        <p:tav tm="0">
                                          <p:val>
                                            <p:strVal val="ppt_x"/>
                                          </p:val>
                                        </p:tav>
                                        <p:tav tm="100000">
                                          <p:val>
                                            <p:strVal val="ppt_x"/>
                                          </p:val>
                                        </p:tav>
                                      </p:tavLst>
                                    </p:anim>
                                    <p:anim calcmode="lin" valueType="num">
                                      <p:cBhvr>
                                        <p:cTn id="27" dur="1000"/>
                                        <p:tgtEl>
                                          <p:spTgt spid="4"/>
                                        </p:tgtEl>
                                        <p:attrNameLst>
                                          <p:attrName>ppt_y</p:attrName>
                                        </p:attrNameLst>
                                      </p:cBhvr>
                                      <p:tavLst>
                                        <p:tav tm="0">
                                          <p:val>
                                            <p:strVal val="ppt_y"/>
                                          </p:val>
                                        </p:tav>
                                        <p:tav tm="100000">
                                          <p:val>
                                            <p:strVal val="ppt_y+.1"/>
                                          </p:val>
                                        </p:tav>
                                      </p:tavLst>
                                    </p:anim>
                                    <p:set>
                                      <p:cBhvr>
                                        <p:cTn id="28" dur="1" fill="hold">
                                          <p:stCondLst>
                                            <p:cond delay="999"/>
                                          </p:stCondLst>
                                        </p:cTn>
                                        <p:tgtEl>
                                          <p:spTgt spid="4"/>
                                        </p:tgtEl>
                                        <p:attrNameLst>
                                          <p:attrName>style.visibility</p:attrName>
                                        </p:attrNameLst>
                                      </p:cBhvr>
                                      <p:to>
                                        <p:strVal val="hidden"/>
                                      </p:to>
                                    </p:set>
                                  </p:childTnLst>
                                </p:cTn>
                              </p:par>
                              <p:par>
                                <p:cTn id="29" presetID="42" presetClass="entr" presetSubtype="0" fill="hold" nodeType="withEffect">
                                  <p:stCondLst>
                                    <p:cond delay="25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xit" presetSubtype="0" fill="hold" nodeType="clickEffect">
                                  <p:stCondLst>
                                    <p:cond delay="0"/>
                                  </p:stCondLst>
                                  <p:childTnLst>
                                    <p:animEffect transition="out" filter="fade">
                                      <p:cBhvr>
                                        <p:cTn id="37" dur="1000"/>
                                        <p:tgtEl>
                                          <p:spTgt spid="5"/>
                                        </p:tgtEl>
                                      </p:cBhvr>
                                    </p:animEffect>
                                    <p:anim calcmode="lin" valueType="num">
                                      <p:cBhvr>
                                        <p:cTn id="38" dur="1000"/>
                                        <p:tgtEl>
                                          <p:spTgt spid="5"/>
                                        </p:tgtEl>
                                        <p:attrNameLst>
                                          <p:attrName>ppt_x</p:attrName>
                                        </p:attrNameLst>
                                      </p:cBhvr>
                                      <p:tavLst>
                                        <p:tav tm="0">
                                          <p:val>
                                            <p:strVal val="ppt_x"/>
                                          </p:val>
                                        </p:tav>
                                        <p:tav tm="100000">
                                          <p:val>
                                            <p:strVal val="ppt_x"/>
                                          </p:val>
                                        </p:tav>
                                      </p:tavLst>
                                    </p:anim>
                                    <p:anim calcmode="lin" valueType="num">
                                      <p:cBhvr>
                                        <p:cTn id="39" dur="1000"/>
                                        <p:tgtEl>
                                          <p:spTgt spid="5"/>
                                        </p:tgtEl>
                                        <p:attrNameLst>
                                          <p:attrName>ppt_y</p:attrName>
                                        </p:attrNameLst>
                                      </p:cBhvr>
                                      <p:tavLst>
                                        <p:tav tm="0">
                                          <p:val>
                                            <p:strVal val="ppt_y"/>
                                          </p:val>
                                        </p:tav>
                                        <p:tav tm="100000">
                                          <p:val>
                                            <p:strVal val="ppt_y+.1"/>
                                          </p:val>
                                        </p:tav>
                                      </p:tavLst>
                                    </p:anim>
                                    <p:set>
                                      <p:cBhvr>
                                        <p:cTn id="40" dur="1" fill="hold">
                                          <p:stCondLst>
                                            <p:cond delay="999"/>
                                          </p:stCondLst>
                                        </p:cTn>
                                        <p:tgtEl>
                                          <p:spTgt spid="5"/>
                                        </p:tgtEl>
                                        <p:attrNameLst>
                                          <p:attrName>style.visibility</p:attrName>
                                        </p:attrNameLst>
                                      </p:cBhvr>
                                      <p:to>
                                        <p:strVal val="hidden"/>
                                      </p:to>
                                    </p:set>
                                  </p:childTnLst>
                                </p:cTn>
                              </p:par>
                              <p:par>
                                <p:cTn id="41" presetID="42" presetClass="entr" presetSubtype="0" fill="hold" nodeType="withEffect">
                                  <p:stCondLst>
                                    <p:cond delay="25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anim calcmode="lin" valueType="num">
                                      <p:cBhvr>
                                        <p:cTn id="44" dur="1000" fill="hold"/>
                                        <p:tgtEl>
                                          <p:spTgt spid="6"/>
                                        </p:tgtEl>
                                        <p:attrNameLst>
                                          <p:attrName>ppt_x</p:attrName>
                                        </p:attrNameLst>
                                      </p:cBhvr>
                                      <p:tavLst>
                                        <p:tav tm="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Calibri"/>
              </a:rPr>
              <a:t>Trackable’s</a:t>
            </a:r>
            <a:r>
              <a:rPr lang="en-US" dirty="0" smtClean="0">
                <a:latin typeface="Calibri"/>
              </a:rPr>
              <a:t> Homepage and Making the Drop</a:t>
            </a:r>
            <a:endParaRPr lang="en-US" dirty="0">
              <a:latin typeface="Calibri"/>
            </a:endParaRPr>
          </a:p>
        </p:txBody>
      </p:sp>
      <p:pic>
        <p:nvPicPr>
          <p:cNvPr id="3" name="Picture 2"/>
          <p:cNvPicPr>
            <a:picLocks noChangeAspect="1"/>
          </p:cNvPicPr>
          <p:nvPr/>
        </p:nvPicPr>
        <p:blipFill>
          <a:blip r:embed="rId3"/>
          <a:stretch>
            <a:fillRect/>
          </a:stretch>
        </p:blipFill>
        <p:spPr>
          <a:xfrm>
            <a:off x="981946" y="2286000"/>
            <a:ext cx="7038975" cy="4400444"/>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stretch>
            <a:fillRect/>
          </a:stretch>
        </p:blipFill>
        <p:spPr>
          <a:xfrm>
            <a:off x="781920" y="2986267"/>
            <a:ext cx="7439025" cy="3660119"/>
          </a:xfrm>
          <a:prstGeom prst="rect">
            <a:avLst/>
          </a:prstGeom>
          <a:ln>
            <a:noFill/>
          </a:ln>
          <a:effectLst>
            <a:outerShdw blurRad="292100" dist="139700" dir="2700000" algn="tl" rotWithShape="0">
              <a:srgbClr val="333333">
                <a:alpha val="65000"/>
              </a:srgbClr>
            </a:outerShdw>
          </a:effectLst>
        </p:spPr>
      </p:pic>
      <p:sp>
        <p:nvSpPr>
          <p:cNvPr id="5" name="Down Arrow 4"/>
          <p:cNvSpPr/>
          <p:nvPr/>
        </p:nvSpPr>
        <p:spPr bwMode="auto">
          <a:xfrm>
            <a:off x="6400800" y="3124200"/>
            <a:ext cx="685800" cy="1143000"/>
          </a:xfrm>
          <a:prstGeom prst="downArrow">
            <a:avLst/>
          </a:prstGeom>
          <a:solidFill>
            <a:srgbClr val="C0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8" name="Picture 7"/>
          <p:cNvPicPr>
            <a:picLocks noChangeAspect="1"/>
          </p:cNvPicPr>
          <p:nvPr/>
        </p:nvPicPr>
        <p:blipFill>
          <a:blip r:embed="rId5"/>
          <a:stretch>
            <a:fillRect/>
          </a:stretch>
        </p:blipFill>
        <p:spPr>
          <a:xfrm>
            <a:off x="1990635" y="2361427"/>
            <a:ext cx="5195887" cy="4375484"/>
          </a:xfrm>
          <a:prstGeom prst="rect">
            <a:avLst/>
          </a:prstGeom>
          <a:ln>
            <a:noFill/>
          </a:ln>
          <a:effectLst>
            <a:outerShdw blurRad="292100" dist="139700" dir="2700000" algn="tl" rotWithShape="0">
              <a:srgbClr val="333333">
                <a:alpha val="65000"/>
              </a:srgbClr>
            </a:outerShdw>
          </a:effectLst>
        </p:spPr>
      </p:pic>
      <p:sp>
        <p:nvSpPr>
          <p:cNvPr id="9" name="Down Arrow 8"/>
          <p:cNvSpPr/>
          <p:nvPr/>
        </p:nvSpPr>
        <p:spPr bwMode="auto">
          <a:xfrm>
            <a:off x="6400800" y="5103536"/>
            <a:ext cx="381000" cy="762000"/>
          </a:xfrm>
          <a:prstGeom prst="downArrow">
            <a:avLst/>
          </a:prstGeom>
          <a:solidFill>
            <a:srgbClr val="C0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11" name="Picture 10"/>
          <p:cNvPicPr>
            <a:picLocks noChangeAspect="1"/>
          </p:cNvPicPr>
          <p:nvPr/>
        </p:nvPicPr>
        <p:blipFill>
          <a:blip r:embed="rId6"/>
          <a:stretch>
            <a:fillRect/>
          </a:stretch>
        </p:blipFill>
        <p:spPr>
          <a:xfrm rot="5400000">
            <a:off x="3078496" y="6124353"/>
            <a:ext cx="414564" cy="780356"/>
          </a:xfrm>
          <a:prstGeom prst="rect">
            <a:avLst/>
          </a:prstGeom>
        </p:spPr>
      </p:pic>
      <p:pic>
        <p:nvPicPr>
          <p:cNvPr id="12" name="Picture 11"/>
          <p:cNvPicPr>
            <a:picLocks noChangeAspect="1"/>
          </p:cNvPicPr>
          <p:nvPr/>
        </p:nvPicPr>
        <p:blipFill>
          <a:blip r:embed="rId7"/>
          <a:stretch>
            <a:fillRect/>
          </a:stretch>
        </p:blipFill>
        <p:spPr>
          <a:xfrm>
            <a:off x="682700" y="2321369"/>
            <a:ext cx="7637463" cy="4448003"/>
          </a:xfrm>
          <a:prstGeom prst="rect">
            <a:avLst/>
          </a:prstGeom>
          <a:ln>
            <a:noFill/>
          </a:ln>
          <a:effectLst>
            <a:outerShdw blurRad="292100" dist="139700" dir="2700000" algn="tl" rotWithShape="0">
              <a:srgbClr val="333333">
                <a:alpha val="65000"/>
              </a:srgbClr>
            </a:outerShdw>
          </a:effectLst>
        </p:spPr>
      </p:pic>
      <p:sp>
        <p:nvSpPr>
          <p:cNvPr id="13" name="Rounded Rectangle 12"/>
          <p:cNvSpPr/>
          <p:nvPr/>
        </p:nvSpPr>
        <p:spPr bwMode="auto">
          <a:xfrm>
            <a:off x="781917" y="5203757"/>
            <a:ext cx="7538246" cy="381000"/>
          </a:xfrm>
          <a:prstGeom prst="roundRect">
            <a:avLst/>
          </a:prstGeom>
          <a:noFill/>
          <a:ln w="9525"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w="57150">
                <a:solidFill>
                  <a:schemeClr val="tx1"/>
                </a:solidFill>
              </a:ln>
              <a:solidFill>
                <a:schemeClr val="tx1"/>
              </a:solidFill>
              <a:effectLst/>
              <a:latin typeface="Times New Roman" pitchFamily="18" charset="0"/>
            </a:endParaRPr>
          </a:p>
        </p:txBody>
      </p:sp>
    </p:spTree>
    <p:extLst>
      <p:ext uri="{BB962C8B-B14F-4D97-AF65-F5344CB8AC3E}">
        <p14:creationId xmlns:p14="http://schemas.microsoft.com/office/powerpoint/2010/main" val="37313217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3"/>
                                        </p:tgtEl>
                                      </p:cBhvr>
                                    </p:animEffect>
                                    <p:anim calcmode="lin" valueType="num">
                                      <p:cBhvr>
                                        <p:cTn id="14" dur="1000"/>
                                        <p:tgtEl>
                                          <p:spTgt spid="3"/>
                                        </p:tgtEl>
                                        <p:attrNameLst>
                                          <p:attrName>ppt_x</p:attrName>
                                        </p:attrNameLst>
                                      </p:cBhvr>
                                      <p:tavLst>
                                        <p:tav tm="0">
                                          <p:val>
                                            <p:strVal val="ppt_x"/>
                                          </p:val>
                                        </p:tav>
                                        <p:tav tm="100000">
                                          <p:val>
                                            <p:strVal val="ppt_x"/>
                                          </p:val>
                                        </p:tav>
                                      </p:tavLst>
                                    </p:anim>
                                    <p:anim calcmode="lin" valueType="num">
                                      <p:cBhvr>
                                        <p:cTn id="15" dur="1000"/>
                                        <p:tgtEl>
                                          <p:spTgt spid="3"/>
                                        </p:tgtEl>
                                        <p:attrNameLst>
                                          <p:attrName>ppt_y</p:attrName>
                                        </p:attrNameLst>
                                      </p:cBhvr>
                                      <p:tavLst>
                                        <p:tav tm="0">
                                          <p:val>
                                            <p:strVal val="ppt_y"/>
                                          </p:val>
                                        </p:tav>
                                        <p:tav tm="100000">
                                          <p:val>
                                            <p:strVal val="ppt_y+.1"/>
                                          </p:val>
                                        </p:tav>
                                      </p:tavLst>
                                    </p:anim>
                                    <p:set>
                                      <p:cBhvr>
                                        <p:cTn id="16" dur="1" fill="hold">
                                          <p:stCondLst>
                                            <p:cond delay="999"/>
                                          </p:stCondLst>
                                        </p:cTn>
                                        <p:tgtEl>
                                          <p:spTgt spid="3"/>
                                        </p:tgtEl>
                                        <p:attrNameLst>
                                          <p:attrName>style.visibility</p:attrName>
                                        </p:attrNameLst>
                                      </p:cBhvr>
                                      <p:to>
                                        <p:strVal val="hidden"/>
                                      </p:to>
                                    </p:se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22" presetClass="entr" presetSubtype="1"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up)">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xit" presetSubtype="0" fill="hold" nodeType="clickEffect">
                                  <p:stCondLst>
                                    <p:cond delay="0"/>
                                  </p:stCondLst>
                                  <p:childTnLst>
                                    <p:animEffect transition="out" filter="fade">
                                      <p:cBhvr>
                                        <p:cTn id="30" dur="1000"/>
                                        <p:tgtEl>
                                          <p:spTgt spid="4"/>
                                        </p:tgtEl>
                                      </p:cBhvr>
                                    </p:animEffect>
                                    <p:anim calcmode="lin" valueType="num">
                                      <p:cBhvr>
                                        <p:cTn id="31" dur="1000"/>
                                        <p:tgtEl>
                                          <p:spTgt spid="4"/>
                                        </p:tgtEl>
                                        <p:attrNameLst>
                                          <p:attrName>ppt_x</p:attrName>
                                        </p:attrNameLst>
                                      </p:cBhvr>
                                      <p:tavLst>
                                        <p:tav tm="0">
                                          <p:val>
                                            <p:strVal val="ppt_x"/>
                                          </p:val>
                                        </p:tav>
                                        <p:tav tm="100000">
                                          <p:val>
                                            <p:strVal val="ppt_x"/>
                                          </p:val>
                                        </p:tav>
                                      </p:tavLst>
                                    </p:anim>
                                    <p:anim calcmode="lin" valueType="num">
                                      <p:cBhvr>
                                        <p:cTn id="32" dur="1000"/>
                                        <p:tgtEl>
                                          <p:spTgt spid="4"/>
                                        </p:tgtEl>
                                        <p:attrNameLst>
                                          <p:attrName>ppt_y</p:attrName>
                                        </p:attrNameLst>
                                      </p:cBhvr>
                                      <p:tavLst>
                                        <p:tav tm="0">
                                          <p:val>
                                            <p:strVal val="ppt_y"/>
                                          </p:val>
                                        </p:tav>
                                        <p:tav tm="100000">
                                          <p:val>
                                            <p:strVal val="ppt_y+.1"/>
                                          </p:val>
                                        </p:tav>
                                      </p:tavLst>
                                    </p:anim>
                                    <p:set>
                                      <p:cBhvr>
                                        <p:cTn id="33" dur="1" fill="hold">
                                          <p:stCondLst>
                                            <p:cond delay="999"/>
                                          </p:stCondLst>
                                        </p:cTn>
                                        <p:tgtEl>
                                          <p:spTgt spid="4"/>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childTnLst>
                          </p:cTn>
                        </p:par>
                        <p:par>
                          <p:cTn id="37" fill="hold">
                            <p:stCondLst>
                              <p:cond delay="1000"/>
                            </p:stCondLst>
                            <p:childTnLst>
                              <p:par>
                                <p:cTn id="38" presetID="42" presetClass="entr" presetSubtype="0"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par>
                                <p:cTn id="43" presetID="22" presetClass="entr" presetSubtype="1"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up)">
                                      <p:cBhvr>
                                        <p:cTn id="45" dur="500"/>
                                        <p:tgtEl>
                                          <p:spTgt spid="9"/>
                                        </p:tgtEl>
                                      </p:cBhvr>
                                    </p:animEffect>
                                  </p:childTnLst>
                                </p:cTn>
                              </p:par>
                              <p:par>
                                <p:cTn id="46" presetID="22" presetClass="entr" presetSubtype="2"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right)">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xit" presetSubtype="0" fill="hold" nodeType="clickEffect">
                                  <p:stCondLst>
                                    <p:cond delay="0"/>
                                  </p:stCondLst>
                                  <p:childTnLst>
                                    <p:animEffect transition="out" filter="fade">
                                      <p:cBhvr>
                                        <p:cTn id="52" dur="1000"/>
                                        <p:tgtEl>
                                          <p:spTgt spid="8"/>
                                        </p:tgtEl>
                                      </p:cBhvr>
                                    </p:animEffect>
                                    <p:anim calcmode="lin" valueType="num">
                                      <p:cBhvr>
                                        <p:cTn id="53" dur="1000"/>
                                        <p:tgtEl>
                                          <p:spTgt spid="8"/>
                                        </p:tgtEl>
                                        <p:attrNameLst>
                                          <p:attrName>ppt_x</p:attrName>
                                        </p:attrNameLst>
                                      </p:cBhvr>
                                      <p:tavLst>
                                        <p:tav tm="0">
                                          <p:val>
                                            <p:strVal val="ppt_x"/>
                                          </p:val>
                                        </p:tav>
                                        <p:tav tm="100000">
                                          <p:val>
                                            <p:strVal val="ppt_x"/>
                                          </p:val>
                                        </p:tav>
                                      </p:tavLst>
                                    </p:anim>
                                    <p:anim calcmode="lin" valueType="num">
                                      <p:cBhvr>
                                        <p:cTn id="54" dur="1000"/>
                                        <p:tgtEl>
                                          <p:spTgt spid="8"/>
                                        </p:tgtEl>
                                        <p:attrNameLst>
                                          <p:attrName>ppt_y</p:attrName>
                                        </p:attrNameLst>
                                      </p:cBhvr>
                                      <p:tavLst>
                                        <p:tav tm="0">
                                          <p:val>
                                            <p:strVal val="ppt_y"/>
                                          </p:val>
                                        </p:tav>
                                        <p:tav tm="100000">
                                          <p:val>
                                            <p:strVal val="ppt_y+.1"/>
                                          </p:val>
                                        </p:tav>
                                      </p:tavLst>
                                    </p:anim>
                                    <p:set>
                                      <p:cBhvr>
                                        <p:cTn id="55" dur="1" fill="hold">
                                          <p:stCondLst>
                                            <p:cond delay="999"/>
                                          </p:stCondLst>
                                        </p:cTn>
                                        <p:tgtEl>
                                          <p:spTgt spid="8"/>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11"/>
                                        </p:tgtEl>
                                      </p:cBhvr>
                                    </p:animEffect>
                                    <p:set>
                                      <p:cBhvr>
                                        <p:cTn id="61" dur="1" fill="hold">
                                          <p:stCondLst>
                                            <p:cond delay="499"/>
                                          </p:stCondLst>
                                        </p:cTn>
                                        <p:tgtEl>
                                          <p:spTgt spid="11"/>
                                        </p:tgtEl>
                                        <p:attrNameLst>
                                          <p:attrName>style.visibility</p:attrName>
                                        </p:attrNameLst>
                                      </p:cBhvr>
                                      <p:to>
                                        <p:strVal val="hidden"/>
                                      </p:to>
                                    </p:set>
                                  </p:childTnLst>
                                </p:cTn>
                              </p:par>
                            </p:childTnLst>
                          </p:cTn>
                        </p:par>
                        <p:par>
                          <p:cTn id="62" fill="hold">
                            <p:stCondLst>
                              <p:cond delay="1000"/>
                            </p:stCondLst>
                            <p:childTnLst>
                              <p:par>
                                <p:cTn id="63" presetID="42" presetClass="entr" presetSubtype="0" fill="hold" nodeType="after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1000"/>
                                        <p:tgtEl>
                                          <p:spTgt spid="12"/>
                                        </p:tgtEl>
                                      </p:cBhvr>
                                    </p:animEffect>
                                    <p:anim calcmode="lin" valueType="num">
                                      <p:cBhvr>
                                        <p:cTn id="66" dur="1000" fill="hold"/>
                                        <p:tgtEl>
                                          <p:spTgt spid="12"/>
                                        </p:tgtEl>
                                        <p:attrNameLst>
                                          <p:attrName>ppt_x</p:attrName>
                                        </p:attrNameLst>
                                      </p:cBhvr>
                                      <p:tavLst>
                                        <p:tav tm="0">
                                          <p:val>
                                            <p:strVal val="#ppt_x"/>
                                          </p:val>
                                        </p:tav>
                                        <p:tav tm="100000">
                                          <p:val>
                                            <p:strVal val="#ppt_x"/>
                                          </p:val>
                                        </p:tav>
                                      </p:tavLst>
                                    </p:anim>
                                    <p:anim calcmode="lin" valueType="num">
                                      <p:cBhvr>
                                        <p:cTn id="67" dur="1000" fill="hold"/>
                                        <p:tgtEl>
                                          <p:spTgt spid="12"/>
                                        </p:tgtEl>
                                        <p:attrNameLst>
                                          <p:attrName>ppt_y</p:attrName>
                                        </p:attrNameLst>
                                      </p:cBhvr>
                                      <p:tavLst>
                                        <p:tav tm="0">
                                          <p:val>
                                            <p:strVal val="#ppt_y+.1"/>
                                          </p:val>
                                        </p:tav>
                                        <p:tav tm="100000">
                                          <p:val>
                                            <p:strVal val="#ppt_y"/>
                                          </p:val>
                                        </p:tav>
                                      </p:tavLst>
                                    </p:anim>
                                  </p:childTnLst>
                                </p:cTn>
                              </p:par>
                            </p:childTnLst>
                          </p:cTn>
                        </p:par>
                        <p:par>
                          <p:cTn id="68" fill="hold">
                            <p:stCondLst>
                              <p:cond delay="2000"/>
                            </p:stCondLst>
                            <p:childTnLst>
                              <p:par>
                                <p:cTn id="69" presetID="10" presetClass="entr" presetSubtype="0" fill="hold" grpId="0" nodeType="after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fade">
                                      <p:cBhvr>
                                        <p:cTn id="7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9" grpId="0" animBg="1"/>
      <p:bldP spid="9" grpId="1" animBg="1"/>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After Activation – The Drop</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063" y="952398"/>
            <a:ext cx="8329613" cy="6341057"/>
          </a:xfrm>
          <a:prstGeom prst="rect">
            <a:avLst/>
          </a:prstGeom>
        </p:spPr>
      </p:pic>
    </p:spTree>
    <p:extLst>
      <p:ext uri="{BB962C8B-B14F-4D97-AF65-F5344CB8AC3E}">
        <p14:creationId xmlns:p14="http://schemas.microsoft.com/office/powerpoint/2010/main" val="54441916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anose="020F0502020204030204" pitchFamily="34" charset="0"/>
              </a:rPr>
              <a:t>Why Geocache?</a:t>
            </a:r>
            <a:endParaRPr lang="en-US" dirty="0">
              <a:latin typeface="Calibri" panose="020F0502020204030204" pitchFamily="34" charset="0"/>
            </a:endParaRPr>
          </a:p>
        </p:txBody>
      </p:sp>
      <p:sp>
        <p:nvSpPr>
          <p:cNvPr id="3" name="Text Placeholder 2"/>
          <p:cNvSpPr>
            <a:spLocks noGrp="1"/>
          </p:cNvSpPr>
          <p:nvPr>
            <p:ph type="body" sz="half" idx="1"/>
          </p:nvPr>
        </p:nvSpPr>
        <p:spPr>
          <a:xfrm>
            <a:off x="609600" y="2050464"/>
            <a:ext cx="4114800" cy="4114800"/>
          </a:xfrm>
        </p:spPr>
        <p:txBody>
          <a:bodyPr/>
          <a:lstStyle/>
          <a:p>
            <a:r>
              <a:rPr lang="en-US" dirty="0" smtClean="0">
                <a:latin typeface="Calibri" panose="020F0502020204030204" pitchFamily="34" charset="0"/>
              </a:rPr>
              <a:t>Any Content</a:t>
            </a:r>
          </a:p>
          <a:p>
            <a:r>
              <a:rPr lang="en-US" dirty="0" smtClean="0">
                <a:latin typeface="Calibri" panose="020F0502020204030204" pitchFamily="34" charset="0"/>
              </a:rPr>
              <a:t>Interactive</a:t>
            </a:r>
          </a:p>
          <a:p>
            <a:r>
              <a:rPr lang="en-US" dirty="0" smtClean="0">
                <a:latin typeface="Calibri" panose="020F0502020204030204" pitchFamily="34" charset="0"/>
              </a:rPr>
              <a:t>Motivating</a:t>
            </a:r>
          </a:p>
          <a:p>
            <a:r>
              <a:rPr lang="en-US" dirty="0" smtClean="0">
                <a:latin typeface="Calibri" panose="020F0502020204030204" pitchFamily="34" charset="0"/>
              </a:rPr>
              <a:t>Skill Development </a:t>
            </a:r>
          </a:p>
          <a:p>
            <a:r>
              <a:rPr lang="en-US" dirty="0" smtClean="0">
                <a:latin typeface="Calibri" panose="020F0502020204030204" pitchFamily="34" charset="0"/>
              </a:rPr>
              <a:t>Authentic Learning</a:t>
            </a:r>
          </a:p>
          <a:p>
            <a:r>
              <a:rPr lang="en-US" dirty="0" smtClean="0">
                <a:latin typeface="Calibri" panose="020F0502020204030204" pitchFamily="34" charset="0"/>
              </a:rPr>
              <a:t>Physical Activity</a:t>
            </a:r>
          </a:p>
          <a:p>
            <a:r>
              <a:rPr lang="en-US" dirty="0" smtClean="0">
                <a:latin typeface="Calibri" panose="020F0502020204030204" pitchFamily="34" charset="0"/>
              </a:rPr>
              <a:t>Fun!</a:t>
            </a:r>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953000" y="1579598"/>
            <a:ext cx="3810000" cy="2539671"/>
          </a:xfrm>
        </p:spPr>
      </p:pic>
    </p:spTree>
    <p:extLst>
      <p:ext uri="{BB962C8B-B14F-4D97-AF65-F5344CB8AC3E}">
        <p14:creationId xmlns:p14="http://schemas.microsoft.com/office/powerpoint/2010/main" val="41280802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a:rPr>
              <a:t>Tracking the </a:t>
            </a:r>
            <a:r>
              <a:rPr lang="en-US" dirty="0" err="1" smtClean="0">
                <a:latin typeface="Calibri"/>
              </a:rPr>
              <a:t>Trackables</a:t>
            </a:r>
            <a:endParaRPr lang="en-US" dirty="0">
              <a:latin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2056069"/>
            <a:ext cx="5201514" cy="4657021"/>
          </a:xfrm>
          <a:prstGeom prst="rect">
            <a:avLst/>
          </a:prstGeom>
        </p:spPr>
      </p:pic>
    </p:spTree>
    <p:extLst>
      <p:ext uri="{BB962C8B-B14F-4D97-AF65-F5344CB8AC3E}">
        <p14:creationId xmlns:p14="http://schemas.microsoft.com/office/powerpoint/2010/main" val="262103973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algn="ctr"/>
            <a:r>
              <a:rPr lang="en-US">
                <a:latin typeface="Calibri"/>
              </a:rPr>
              <a:t>Geocaching </a:t>
            </a:r>
            <a:r>
              <a:rPr lang="en-US"/>
              <a:t/>
            </a:r>
            <a:br>
              <a:rPr lang="en-US"/>
            </a:br>
            <a:r>
              <a:rPr lang="en-US">
                <a:latin typeface="Calibri"/>
              </a:rPr>
              <a:t>Clubs on the Net</a:t>
            </a:r>
          </a:p>
        </p:txBody>
      </p:sp>
      <p:sp>
        <p:nvSpPr>
          <p:cNvPr id="20483" name="Rectangle 3"/>
          <p:cNvSpPr>
            <a:spLocks noGrp="1" noChangeArrowheads="1"/>
          </p:cNvSpPr>
          <p:nvPr>
            <p:ph type="body" idx="1"/>
          </p:nvPr>
        </p:nvSpPr>
        <p:spPr>
          <a:xfrm>
            <a:off x="457200" y="2743200"/>
            <a:ext cx="7772400" cy="4114800"/>
          </a:xfrm>
        </p:spPr>
        <p:txBody>
          <a:bodyPr/>
          <a:lstStyle/>
          <a:p>
            <a:r>
              <a:rPr lang="en-US">
                <a:hlinkClick r:id="rId3"/>
              </a:rPr>
              <a:t>www.geocaching.com</a:t>
            </a:r>
            <a:endParaRPr lang="en-US"/>
          </a:p>
          <a:p>
            <a:r>
              <a:rPr lang="en-US">
                <a:hlinkClick r:id="rId4"/>
              </a:rPr>
              <a:t>www.terrecaching.com</a:t>
            </a:r>
            <a:endParaRPr lang="en-US"/>
          </a:p>
          <a:p>
            <a:r>
              <a:rPr lang="en-US">
                <a:hlinkClick r:id="rId5"/>
              </a:rPr>
              <a:t>www.navicache.com</a:t>
            </a:r>
            <a:endParaRPr lang="en-US"/>
          </a:p>
          <a:p>
            <a:pPr>
              <a:buFontTx/>
              <a:buNone/>
            </a:pPr>
            <a:endParaRPr lang="en-US"/>
          </a:p>
        </p:txBody>
      </p:sp>
      <p:pic>
        <p:nvPicPr>
          <p:cNvPr id="20484" name="Picture 4" descr="logo_home"/>
          <p:cNvPicPr>
            <a:picLocks noChangeAspect="1" noChangeArrowheads="1"/>
          </p:cNvPicPr>
          <p:nvPr/>
        </p:nvPicPr>
        <p:blipFill>
          <a:blip r:embed="rId6"/>
          <a:srcRect/>
          <a:stretch>
            <a:fillRect/>
          </a:stretch>
        </p:blipFill>
        <p:spPr bwMode="auto">
          <a:xfrm>
            <a:off x="5961063" y="2895600"/>
            <a:ext cx="2379662" cy="2667000"/>
          </a:xfrm>
          <a:prstGeom prst="rect">
            <a:avLst/>
          </a:prstGeom>
          <a:noFill/>
        </p:spPr>
      </p:pic>
    </p:spTree>
  </p:cSld>
  <p:clrMapOvr>
    <a:masterClrMapping/>
  </p:clrMapOvr>
  <p:transition xmlns:p14="http://schemas.microsoft.com/office/powerpoint/2010/main">
    <p:cover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p:cTn id="7" dur="1000" fill="hold"/>
                                        <p:tgtEl>
                                          <p:spTgt spid="20484"/>
                                        </p:tgtEl>
                                        <p:attrNameLst>
                                          <p:attrName>ppt_w</p:attrName>
                                        </p:attrNameLst>
                                      </p:cBhvr>
                                      <p:tavLst>
                                        <p:tav tm="0">
                                          <p:val>
                                            <p:fltVal val="0"/>
                                          </p:val>
                                        </p:tav>
                                        <p:tav tm="100000">
                                          <p:val>
                                            <p:strVal val="#ppt_w"/>
                                          </p:val>
                                        </p:tav>
                                      </p:tavLst>
                                    </p:anim>
                                    <p:anim calcmode="lin" valueType="num">
                                      <p:cBhvr>
                                        <p:cTn id="8" dur="1000" fill="hold"/>
                                        <p:tgtEl>
                                          <p:spTgt spid="20484"/>
                                        </p:tgtEl>
                                        <p:attrNameLst>
                                          <p:attrName>ppt_h</p:attrName>
                                        </p:attrNameLst>
                                      </p:cBhvr>
                                      <p:tavLst>
                                        <p:tav tm="0">
                                          <p:val>
                                            <p:fltVal val="0"/>
                                          </p:val>
                                        </p:tav>
                                        <p:tav tm="100000">
                                          <p:val>
                                            <p:strVal val="#ppt_h"/>
                                          </p:val>
                                        </p:tav>
                                      </p:tavLst>
                                    </p:anim>
                                    <p:anim calcmode="lin" valueType="num">
                                      <p:cBhvr>
                                        <p:cTn id="9" dur="1000" fill="hold"/>
                                        <p:tgtEl>
                                          <p:spTgt spid="2048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04800" y="1219200"/>
            <a:ext cx="7772400" cy="1143000"/>
          </a:xfrm>
        </p:spPr>
        <p:txBody>
          <a:bodyPr/>
          <a:lstStyle/>
          <a:p>
            <a:r>
              <a:rPr lang="en-US" dirty="0">
                <a:latin typeface="Calibri"/>
              </a:rPr>
              <a:t>So what are you waiting for? Let’s go Geocaching!</a:t>
            </a:r>
          </a:p>
        </p:txBody>
      </p:sp>
      <p:pic>
        <p:nvPicPr>
          <p:cNvPr id="9" name="Picture 8"/>
          <p:cNvPicPr>
            <a:picLocks noChangeAspect="1"/>
          </p:cNvPicPr>
          <p:nvPr/>
        </p:nvPicPr>
        <p:blipFill>
          <a:blip r:embed="rId3"/>
          <a:stretch>
            <a:fillRect/>
          </a:stretch>
        </p:blipFill>
        <p:spPr>
          <a:xfrm>
            <a:off x="609600" y="3124200"/>
            <a:ext cx="2438400" cy="323437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9"/>
          <p:cNvPicPr>
            <a:picLocks noChangeAspect="1"/>
          </p:cNvPicPr>
          <p:nvPr/>
        </p:nvPicPr>
        <p:blipFill>
          <a:blip r:embed="rId4"/>
          <a:stretch>
            <a:fillRect/>
          </a:stretch>
        </p:blipFill>
        <p:spPr>
          <a:xfrm>
            <a:off x="6463232" y="2514600"/>
            <a:ext cx="2209800" cy="29405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p:cNvPicPr>
            <a:picLocks noChangeAspect="1"/>
          </p:cNvPicPr>
          <p:nvPr/>
        </p:nvPicPr>
        <p:blipFill>
          <a:blip r:embed="rId5"/>
          <a:stretch>
            <a:fillRect/>
          </a:stretch>
        </p:blipFill>
        <p:spPr>
          <a:xfrm rot="325817">
            <a:off x="3810001" y="3672505"/>
            <a:ext cx="2057605" cy="278772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xmlns:p14="http://schemas.microsoft.com/office/powerpoint/2010/main">
    <p:cover dir="r"/>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oing Ape for apps geocache.png"/>
          <p:cNvPicPr>
            <a:picLocks noChangeAspect="1"/>
          </p:cNvPicPr>
          <p:nvPr/>
        </p:nvPicPr>
        <p:blipFill>
          <a:blip r:embed="rId3"/>
          <a:stretch>
            <a:fillRect/>
          </a:stretch>
        </p:blipFill>
        <p:spPr>
          <a:xfrm>
            <a:off x="1295400" y="4667150"/>
            <a:ext cx="2121340" cy="2122979"/>
          </a:xfrm>
          <a:prstGeom prst="rect">
            <a:avLst/>
          </a:prstGeom>
        </p:spPr>
      </p:pic>
      <p:sp>
        <p:nvSpPr>
          <p:cNvPr id="2" name="Title 1"/>
          <p:cNvSpPr>
            <a:spLocks noGrp="1"/>
          </p:cNvSpPr>
          <p:nvPr>
            <p:ph type="title"/>
          </p:nvPr>
        </p:nvSpPr>
        <p:spPr/>
        <p:txBody>
          <a:bodyPr/>
          <a:lstStyle/>
          <a:p>
            <a:r>
              <a:rPr lang="en-US" dirty="0" smtClean="0"/>
              <a:t>Best Practices, Tools, Resources</a:t>
            </a:r>
            <a:endParaRPr lang="en-US" dirty="0"/>
          </a:p>
        </p:txBody>
      </p:sp>
      <p:sp>
        <p:nvSpPr>
          <p:cNvPr id="3" name="TextBox 2"/>
          <p:cNvSpPr txBox="1"/>
          <p:nvPr/>
        </p:nvSpPr>
        <p:spPr>
          <a:xfrm>
            <a:off x="374098" y="2234537"/>
            <a:ext cx="8043356" cy="2308324"/>
          </a:xfrm>
          <a:prstGeom prst="rect">
            <a:avLst/>
          </a:prstGeom>
        </p:spPr>
        <p:txBody>
          <a:bodyPr rtlCol="0">
            <a:spAutoFit/>
          </a:bodyPr>
          <a:lstStyle/>
          <a:p>
            <a:pPr marL="342900" indent="-342900">
              <a:buFont typeface="Arial" panose="020B0604020202020204" pitchFamily="34" charset="0"/>
              <a:buChar char="•"/>
            </a:pPr>
            <a:r>
              <a:rPr lang="en-US">
                <a:latin typeface="Calibri" charset="0"/>
              </a:rPr>
              <a:t>Geocaching Blog </a:t>
            </a:r>
            <a:r>
              <a:rPr lang="en-US">
                <a:latin typeface="Calibri" charset="0"/>
                <a:hlinkClick r:id="rId4"/>
              </a:rPr>
              <a:t>http://www.geocaching.com/blog/2013/10/1-geocaching-app-trick-to-rule-them-all/</a:t>
            </a:r>
            <a:r>
              <a:rPr lang="en-US">
                <a:latin typeface="Calibri" charset="0"/>
              </a:rPr>
              <a:t>  </a:t>
            </a:r>
          </a:p>
          <a:p>
            <a:pPr marL="342900" indent="-342900">
              <a:buFont typeface="Arial" panose="020B0604020202020204" pitchFamily="34" charset="0"/>
              <a:buChar char="•"/>
            </a:pPr>
            <a:r>
              <a:rPr lang="en-US">
                <a:latin typeface="Calibri" charset="0"/>
              </a:rPr>
              <a:t>Geocaching 101: </a:t>
            </a:r>
            <a:r>
              <a:rPr lang="en-US">
                <a:latin typeface="Calibri" charset="0"/>
                <a:hlinkClick r:id="rId5"/>
              </a:rPr>
              <a:t>http://www.geocaching.com/guide/default.aspx</a:t>
            </a:r>
            <a:r>
              <a:rPr lang="en-US">
                <a:latin typeface="Calibri" charset="0"/>
              </a:rPr>
              <a:t> </a:t>
            </a:r>
          </a:p>
          <a:p>
            <a:endParaRPr lang="en-US"/>
          </a:p>
        </p:txBody>
      </p:sp>
      <p:sp>
        <p:nvSpPr>
          <p:cNvPr id="4" name="TextBox 3"/>
          <p:cNvSpPr txBox="1"/>
          <p:nvPr/>
        </p:nvSpPr>
        <p:spPr>
          <a:xfrm>
            <a:off x="488845" y="4205188"/>
            <a:ext cx="8368143" cy="461665"/>
          </a:xfrm>
          <a:prstGeom prst="rect">
            <a:avLst/>
          </a:prstGeom>
        </p:spPr>
        <p:txBody>
          <a:bodyPr rtlCol="0">
            <a:spAutoFit/>
          </a:bodyPr>
          <a:lstStyle/>
          <a:p>
            <a:pPr algn="ctr"/>
            <a:r>
              <a:rPr lang="en-US">
                <a:latin typeface="Calibri"/>
                <a:cs typeface="Times New Roman"/>
              </a:rPr>
              <a:t>Website </a:t>
            </a:r>
            <a:r>
              <a:rPr lang="en-US">
                <a:latin typeface="Calibri" charset="0"/>
              </a:rPr>
              <a:t>for Conference  </a:t>
            </a:r>
            <a:r>
              <a:rPr lang="en-US" smtClean="0">
                <a:latin typeface="Calibri" charset="0"/>
              </a:rPr>
              <a:t>info                       Website </a:t>
            </a:r>
            <a:r>
              <a:rPr lang="en-US">
                <a:latin typeface="Calibri" charset="0"/>
              </a:rPr>
              <a:t>to Lesson Plan </a:t>
            </a:r>
          </a:p>
        </p:txBody>
      </p:sp>
      <p:pic>
        <p:nvPicPr>
          <p:cNvPr id="6" name="Picture 5" descr="Duck lesson plan.png"/>
          <p:cNvPicPr>
            <a:picLocks noChangeAspect="1"/>
          </p:cNvPicPr>
          <p:nvPr/>
        </p:nvPicPr>
        <p:blipFill>
          <a:blip r:embed="rId6"/>
          <a:stretch>
            <a:fillRect/>
          </a:stretch>
        </p:blipFill>
        <p:spPr>
          <a:xfrm>
            <a:off x="5786561" y="4687577"/>
            <a:ext cx="2186242" cy="2188373"/>
          </a:xfrm>
          <a:prstGeom prst="rect">
            <a:avLst/>
          </a:prstGeom>
        </p:spPr>
      </p:pic>
    </p:spTree>
    <p:extLst>
      <p:ext uri="{BB962C8B-B14F-4D97-AF65-F5344CB8AC3E}">
        <p14:creationId xmlns:p14="http://schemas.microsoft.com/office/powerpoint/2010/main" val="386532728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3647" y="898531"/>
            <a:ext cx="7772400" cy="1143000"/>
          </a:xfrm>
        </p:spPr>
        <p:txBody>
          <a:bodyPr/>
          <a:lstStyle/>
          <a:p>
            <a:r>
              <a:rPr lang="en-US">
                <a:latin typeface="Times New Roman" charset="0"/>
                <a:cs typeface="Times New Roman" charset="0"/>
              </a:rPr>
              <a:t>Deeper Learning Approaches </a:t>
            </a:r>
            <a:endParaRPr lang="en-US"/>
          </a:p>
        </p:txBody>
      </p:sp>
      <p:sp>
        <p:nvSpPr>
          <p:cNvPr id="3" name="Content Placeholder 2"/>
          <p:cNvSpPr>
            <a:spLocks noGrp="1"/>
          </p:cNvSpPr>
          <p:nvPr>
            <p:ph idx="1"/>
          </p:nvPr>
        </p:nvSpPr>
        <p:spPr/>
        <p:txBody>
          <a:bodyPr/>
          <a:lstStyle/>
          <a:p>
            <a:r>
              <a:rPr lang="en-US" dirty="0"/>
              <a:t>Take GPS on field trips</a:t>
            </a:r>
          </a:p>
          <a:p>
            <a:r>
              <a:rPr lang="en-US" dirty="0">
                <a:ea typeface="Tahoma"/>
                <a:cs typeface="Tahoma"/>
              </a:rPr>
              <a:t>Teach basic map skills (coordinates)</a:t>
            </a:r>
          </a:p>
          <a:p>
            <a:r>
              <a:rPr lang="en-US" dirty="0">
                <a:ea typeface="Tahoma"/>
                <a:cs typeface="Tahoma"/>
              </a:rPr>
              <a:t>5 Themes of Geography - </a:t>
            </a:r>
            <a:r>
              <a:rPr lang="en-US">
                <a:ea typeface="Tahoma"/>
                <a:cs typeface="Tahoma"/>
              </a:rPr>
              <a:t>Absolute Location</a:t>
            </a:r>
            <a:r>
              <a:rPr lang="en-US" dirty="0">
                <a:ea typeface="Tahoma"/>
                <a:cs typeface="Tahoma"/>
              </a:rPr>
              <a:t>,</a:t>
            </a:r>
            <a:r>
              <a:rPr lang="en-US">
                <a:ea typeface="Tahoma"/>
                <a:cs typeface="Tahoma"/>
              </a:rPr>
              <a:t> movement, resources, human environment, place</a:t>
            </a:r>
            <a:endParaRPr lang="en-US" dirty="0">
              <a:ea typeface="Tahoma"/>
              <a:cs typeface="Tahoma"/>
            </a:endParaRPr>
          </a:p>
          <a:p>
            <a:r>
              <a:rPr lang="en-US" dirty="0">
                <a:ea typeface="Tahoma"/>
                <a:cs typeface="Tahoma"/>
              </a:rPr>
              <a:t>Use as an Evaluation Tool</a:t>
            </a:r>
          </a:p>
          <a:p>
            <a:endParaRPr lang="en-US" dirty="0">
              <a:ea typeface="Tahoma"/>
              <a:cs typeface="Tahoma"/>
            </a:endParaRPr>
          </a:p>
          <a:p>
            <a:endParaRPr lang="en-US" dirty="0"/>
          </a:p>
        </p:txBody>
      </p:sp>
    </p:spTree>
    <p:extLst>
      <p:ext uri="{BB962C8B-B14F-4D97-AF65-F5344CB8AC3E}">
        <p14:creationId xmlns:p14="http://schemas.microsoft.com/office/powerpoint/2010/main" val="114494575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3647" y="898531"/>
            <a:ext cx="7772400" cy="1143000"/>
          </a:xfrm>
        </p:spPr>
        <p:txBody>
          <a:bodyPr/>
          <a:lstStyle/>
          <a:p>
            <a:r>
              <a:rPr lang="en-US">
                <a:latin typeface="Times New Roman" charset="0"/>
                <a:cs typeface="Times New Roman" charset="0"/>
              </a:rPr>
              <a:t> </a:t>
            </a:r>
            <a:r>
              <a:rPr lang="en-US">
                <a:solidFill>
                  <a:srgbClr val="CC6600"/>
                </a:solidFill>
                <a:latin typeface="Times New Roman" charset="0"/>
                <a:cs typeface="Times New Roman" charset="0"/>
              </a:rPr>
              <a:t>Roadblocks  </a:t>
            </a:r>
            <a:r>
              <a:rPr lang="en-US">
                <a:latin typeface="Times New Roman" charset="0"/>
                <a:cs typeface="Times New Roman" charset="0"/>
              </a:rPr>
              <a:t> </a:t>
            </a:r>
          </a:p>
        </p:txBody>
      </p:sp>
      <p:sp>
        <p:nvSpPr>
          <p:cNvPr id="3" name="Content Placeholder 2"/>
          <p:cNvSpPr>
            <a:spLocks noGrp="1"/>
          </p:cNvSpPr>
          <p:nvPr>
            <p:ph idx="1"/>
          </p:nvPr>
        </p:nvSpPr>
        <p:spPr/>
        <p:txBody>
          <a:bodyPr/>
          <a:lstStyle/>
          <a:p>
            <a:r>
              <a:rPr lang="en-US" dirty="0">
                <a:latin typeface="Calibri" charset="0"/>
              </a:rPr>
              <a:t>Weather - Rain, snow, cloud cover, </a:t>
            </a:r>
            <a:r>
              <a:rPr lang="en-US">
                <a:latin typeface="Calibri" charset="0"/>
              </a:rPr>
              <a:t>solar flares</a:t>
            </a:r>
            <a:r>
              <a:rPr lang="en-US" dirty="0">
                <a:latin typeface="Calibri" charset="0"/>
              </a:rPr>
              <a:t> </a:t>
            </a:r>
            <a:r>
              <a:rPr lang="en-US">
                <a:latin typeface="Calibri" charset="0"/>
              </a:rPr>
              <a:t>.... </a:t>
            </a:r>
            <a:endParaRPr lang="en-US" dirty="0">
              <a:latin typeface="Calibri" charset="0"/>
            </a:endParaRPr>
          </a:p>
          <a:p>
            <a:r>
              <a:rPr lang="en-US" dirty="0">
                <a:latin typeface="Calibri" charset="0"/>
              </a:rPr>
              <a:t>Expense - Where does one gather the financial resources to fund geocaching? </a:t>
            </a:r>
          </a:p>
          <a:p>
            <a:r>
              <a:rPr lang="en-US" dirty="0">
                <a:latin typeface="Calibri" charset="0"/>
              </a:rPr>
              <a:t>Location, location, location... </a:t>
            </a:r>
          </a:p>
          <a:p>
            <a:r>
              <a:rPr lang="en-US" dirty="0">
                <a:latin typeface="Calibri" charset="0"/>
              </a:rPr>
              <a:t>Staff Support </a:t>
            </a:r>
          </a:p>
          <a:p>
            <a:r>
              <a:rPr lang="en-US" dirty="0">
                <a:latin typeface="Calibri" charset="0"/>
              </a:rPr>
              <a:t>Time</a:t>
            </a:r>
          </a:p>
          <a:p>
            <a:endParaRPr lang="en-US" dirty="0"/>
          </a:p>
        </p:txBody>
      </p:sp>
    </p:spTree>
    <p:extLst>
      <p:ext uri="{BB962C8B-B14F-4D97-AF65-F5344CB8AC3E}">
        <p14:creationId xmlns:p14="http://schemas.microsoft.com/office/powerpoint/2010/main" val="330323808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85800" y="2286000"/>
            <a:ext cx="7718641" cy="4339617"/>
          </a:xfrm>
          <a:prstGeom prst="rect">
            <a:avLst/>
          </a:prstGeom>
        </p:spPr>
      </p:pic>
      <p:sp>
        <p:nvSpPr>
          <p:cNvPr id="4" name="Rectangle 2"/>
          <p:cNvSpPr txBox="1">
            <a:spLocks noChangeArrowheads="1"/>
          </p:cNvSpPr>
          <p:nvPr/>
        </p:nvSpPr>
        <p:spPr>
          <a:xfrm>
            <a:off x="246063" y="930275"/>
            <a:ext cx="8643322" cy="1143000"/>
          </a:xfrm>
          <a:prstGeom prst="rect">
            <a:avLst/>
          </a:prstGeom>
        </p:spPr>
        <p:txBody>
          <a:bodyPr/>
          <a:lstStyle>
            <a:lvl1pPr algn="l" rtl="0" fontAlgn="base">
              <a:spcBef>
                <a:spcPct val="0"/>
              </a:spcBef>
              <a:spcAft>
                <a:spcPct val="0"/>
              </a:spcAft>
              <a:defRPr sz="4400" i="1">
                <a:solidFill>
                  <a:schemeClr val="tx2"/>
                </a:solidFill>
                <a:latin typeface="+mj-lt"/>
                <a:ea typeface="+mj-ea"/>
                <a:cs typeface="+mj-cs"/>
              </a:defRPr>
            </a:lvl1pPr>
            <a:lvl2pPr algn="l" rtl="0" fontAlgn="base">
              <a:spcBef>
                <a:spcPct val="0"/>
              </a:spcBef>
              <a:spcAft>
                <a:spcPct val="0"/>
              </a:spcAft>
              <a:defRPr sz="4400" i="1">
                <a:solidFill>
                  <a:schemeClr val="tx2"/>
                </a:solidFill>
                <a:latin typeface="Times New Roman" pitchFamily="18" charset="0"/>
              </a:defRPr>
            </a:lvl2pPr>
            <a:lvl3pPr algn="l" rtl="0" fontAlgn="base">
              <a:spcBef>
                <a:spcPct val="0"/>
              </a:spcBef>
              <a:spcAft>
                <a:spcPct val="0"/>
              </a:spcAft>
              <a:defRPr sz="4400" i="1">
                <a:solidFill>
                  <a:schemeClr val="tx2"/>
                </a:solidFill>
                <a:latin typeface="Times New Roman" pitchFamily="18" charset="0"/>
              </a:defRPr>
            </a:lvl3pPr>
            <a:lvl4pPr algn="l" rtl="0" fontAlgn="base">
              <a:spcBef>
                <a:spcPct val="0"/>
              </a:spcBef>
              <a:spcAft>
                <a:spcPct val="0"/>
              </a:spcAft>
              <a:defRPr sz="4400" i="1">
                <a:solidFill>
                  <a:schemeClr val="tx2"/>
                </a:solidFill>
                <a:latin typeface="Times New Roman" pitchFamily="18" charset="0"/>
              </a:defRPr>
            </a:lvl4pPr>
            <a:lvl5pPr algn="l" rtl="0" fontAlgn="base">
              <a:spcBef>
                <a:spcPct val="0"/>
              </a:spcBef>
              <a:spcAft>
                <a:spcPct val="0"/>
              </a:spcAft>
              <a:defRPr sz="4400" i="1">
                <a:solidFill>
                  <a:schemeClr val="tx2"/>
                </a:solidFill>
                <a:latin typeface="Times New Roman" pitchFamily="18" charset="0"/>
              </a:defRPr>
            </a:lvl5pPr>
            <a:lvl6pPr marL="457200" algn="l" rtl="0" fontAlgn="base">
              <a:spcBef>
                <a:spcPct val="0"/>
              </a:spcBef>
              <a:spcAft>
                <a:spcPct val="0"/>
              </a:spcAft>
              <a:defRPr sz="4400" i="1">
                <a:solidFill>
                  <a:schemeClr val="tx2"/>
                </a:solidFill>
                <a:latin typeface="Times New Roman" pitchFamily="18" charset="0"/>
              </a:defRPr>
            </a:lvl6pPr>
            <a:lvl7pPr marL="914400" algn="l" rtl="0" fontAlgn="base">
              <a:spcBef>
                <a:spcPct val="0"/>
              </a:spcBef>
              <a:spcAft>
                <a:spcPct val="0"/>
              </a:spcAft>
              <a:defRPr sz="4400" i="1">
                <a:solidFill>
                  <a:schemeClr val="tx2"/>
                </a:solidFill>
                <a:latin typeface="Times New Roman" pitchFamily="18" charset="0"/>
              </a:defRPr>
            </a:lvl7pPr>
            <a:lvl8pPr marL="1371600" algn="l" rtl="0" fontAlgn="base">
              <a:spcBef>
                <a:spcPct val="0"/>
              </a:spcBef>
              <a:spcAft>
                <a:spcPct val="0"/>
              </a:spcAft>
              <a:defRPr sz="4400" i="1">
                <a:solidFill>
                  <a:schemeClr val="tx2"/>
                </a:solidFill>
                <a:latin typeface="Times New Roman" pitchFamily="18" charset="0"/>
              </a:defRPr>
            </a:lvl8pPr>
            <a:lvl9pPr marL="1828800" algn="l" rtl="0" fontAlgn="base">
              <a:spcBef>
                <a:spcPct val="0"/>
              </a:spcBef>
              <a:spcAft>
                <a:spcPct val="0"/>
              </a:spcAft>
              <a:defRPr sz="4400" i="1">
                <a:solidFill>
                  <a:schemeClr val="tx2"/>
                </a:solidFill>
                <a:latin typeface="Times New Roman" pitchFamily="18" charset="0"/>
              </a:defRPr>
            </a:lvl9pPr>
          </a:lstStyle>
          <a:p>
            <a:r>
              <a:rPr lang="en-US" sz="4000" kern="0" dirty="0" smtClean="0">
                <a:latin typeface="Calibri"/>
              </a:rPr>
              <a:t>Calculating Distance Between Caches</a:t>
            </a:r>
          </a:p>
          <a:p>
            <a:r>
              <a:rPr lang="en-US" sz="3200" kern="0" dirty="0" smtClean="0">
                <a:latin typeface="Calibri"/>
              </a:rPr>
              <a:t>Boulter.com</a:t>
            </a:r>
            <a:endParaRPr lang="en-US" sz="3200" kern="0" dirty="0">
              <a:latin typeface="Calibri"/>
            </a:endParaRPr>
          </a:p>
        </p:txBody>
      </p:sp>
    </p:spTree>
    <p:extLst>
      <p:ext uri="{BB962C8B-B14F-4D97-AF65-F5344CB8AC3E}">
        <p14:creationId xmlns:p14="http://schemas.microsoft.com/office/powerpoint/2010/main" val="296641587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8530" y="1042577"/>
            <a:ext cx="7772400" cy="1143000"/>
          </a:xfrm>
        </p:spPr>
        <p:txBody>
          <a:bodyPr/>
          <a:lstStyle/>
          <a:p>
            <a:pPr algn="ctr"/>
            <a:r>
              <a:rPr lang="en-US">
                <a:latin typeface="Calibri"/>
                <a:cs typeface="Times New Roman"/>
              </a:rPr>
              <a:t>VSTE Community of Practice</a:t>
            </a:r>
          </a:p>
        </p:txBody>
      </p:sp>
      <p:pic>
        <p:nvPicPr>
          <p:cNvPr id="4" name="Picture 3" descr="VSTE COP QR Code.PNG"/>
          <p:cNvPicPr>
            <a:picLocks noChangeAspect="1"/>
          </p:cNvPicPr>
          <p:nvPr/>
        </p:nvPicPr>
        <p:blipFill>
          <a:blip r:embed="rId3"/>
          <a:stretch>
            <a:fillRect/>
          </a:stretch>
        </p:blipFill>
        <p:spPr>
          <a:xfrm>
            <a:off x="3180338" y="2614819"/>
            <a:ext cx="3168784" cy="2260926"/>
          </a:xfrm>
          <a:prstGeom prst="rect">
            <a:avLst/>
          </a:prstGeom>
        </p:spPr>
      </p:pic>
      <p:sp>
        <p:nvSpPr>
          <p:cNvPr id="5" name="TextBox 4"/>
          <p:cNvSpPr txBox="1"/>
          <p:nvPr/>
        </p:nvSpPr>
        <p:spPr>
          <a:xfrm>
            <a:off x="1661348" y="5304988"/>
            <a:ext cx="6449481" cy="461665"/>
          </a:xfrm>
          <a:prstGeom prst="rect">
            <a:avLst/>
          </a:prstGeom>
        </p:spPr>
        <p:txBody>
          <a:bodyPr rtlCol="0">
            <a:spAutoFit/>
          </a:bodyPr>
          <a:lstStyle/>
          <a:p>
            <a:pPr algn="ctr"/>
            <a:r>
              <a:rPr lang="en-US" dirty="0" smtClean="0">
                <a:solidFill>
                  <a:srgbClr val="002060"/>
                </a:solidFill>
                <a:latin typeface="Times New Roman" charset="0"/>
                <a:cs typeface="Times New Roman" charset="0"/>
                <a:hlinkClick r:id="rId4"/>
              </a:rPr>
              <a:t>Learn to Use This Site</a:t>
            </a:r>
            <a:endParaRPr lang="en-US" dirty="0">
              <a:solidFill>
                <a:srgbClr val="002060"/>
              </a:solidFill>
              <a:latin typeface="Times New Roman" charset="0"/>
              <a:cs typeface="Times New Roman" charset="0"/>
            </a:endParaRPr>
          </a:p>
        </p:txBody>
      </p:sp>
    </p:spTree>
    <p:extLst>
      <p:ext uri="{BB962C8B-B14F-4D97-AF65-F5344CB8AC3E}">
        <p14:creationId xmlns:p14="http://schemas.microsoft.com/office/powerpoint/2010/main" val="42893704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Door Prizes!!!</a:t>
            </a:r>
            <a:endParaRPr lang="en-US" dirty="0"/>
          </a:p>
        </p:txBody>
      </p:sp>
      <p:sp>
        <p:nvSpPr>
          <p:cNvPr id="3" name="Content Placeholder 2"/>
          <p:cNvSpPr>
            <a:spLocks noGrp="1"/>
          </p:cNvSpPr>
          <p:nvPr>
            <p:ph idx="1"/>
          </p:nvPr>
        </p:nvSpPr>
        <p:spPr>
          <a:xfrm>
            <a:off x="1066800" y="2438400"/>
            <a:ext cx="7772400" cy="4114800"/>
          </a:xfrm>
        </p:spPr>
        <p:txBody>
          <a:bodyPr/>
          <a:lstStyle/>
          <a:p>
            <a:r>
              <a:rPr lang="en-US" dirty="0" smtClean="0"/>
              <a:t>#1 – Cache Box</a:t>
            </a:r>
            <a:endParaRPr lang="en-US" dirty="0"/>
          </a:p>
          <a:p>
            <a:r>
              <a:rPr lang="en-US" dirty="0" smtClean="0"/>
              <a:t>#2 – Travel Bug - Rudolf</a:t>
            </a:r>
            <a:endParaRPr lang="en-US" dirty="0"/>
          </a:p>
          <a:p>
            <a:r>
              <a:rPr lang="en-US" dirty="0" smtClean="0"/>
              <a:t>#3 – Cache Box</a:t>
            </a:r>
            <a:endParaRPr lang="en-US" dirty="0"/>
          </a:p>
          <a:p>
            <a:r>
              <a:rPr lang="en-US" dirty="0" smtClean="0"/>
              <a:t>#4 – Travel Bug - Elf</a:t>
            </a:r>
          </a:p>
          <a:p>
            <a:r>
              <a:rPr lang="en-US" dirty="0" smtClean="0"/>
              <a:t>#5 – Travel Bug Dog Tags</a:t>
            </a:r>
            <a:endParaRPr lang="en-US" dirty="0"/>
          </a:p>
        </p:txBody>
      </p:sp>
    </p:spTree>
    <p:extLst>
      <p:ext uri="{BB962C8B-B14F-4D97-AF65-F5344CB8AC3E}">
        <p14:creationId xmlns:p14="http://schemas.microsoft.com/office/powerpoint/2010/main" val="4739819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109.jpg"/>
          <p:cNvPicPr>
            <a:picLocks noChangeAspect="1"/>
          </p:cNvPicPr>
          <p:nvPr/>
        </p:nvPicPr>
        <p:blipFill>
          <a:blip r:embed="rId3"/>
          <a:stretch>
            <a:fillRect/>
          </a:stretch>
        </p:blipFill>
        <p:spPr>
          <a:xfrm>
            <a:off x="2119654" y="949192"/>
            <a:ext cx="4062878" cy="54125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Rounded Rectangular Callout 3"/>
          <p:cNvSpPr/>
          <p:nvPr/>
        </p:nvSpPr>
        <p:spPr bwMode="auto">
          <a:xfrm>
            <a:off x="4762500" y="1158875"/>
            <a:ext cx="2842286" cy="1498600"/>
          </a:xfrm>
          <a:prstGeom prst="wedgeRoundRectCallout">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1"/>
                </a:solidFill>
                <a:effectLst/>
                <a:latin typeface="Calibri"/>
                <a:cs typeface="Times New Roman"/>
              </a:rPr>
              <a:t>Bo? Wanna </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1"/>
                </a:solidFill>
                <a:effectLst/>
                <a:latin typeface="Calibri"/>
                <a:cs typeface="Times New Roman"/>
              </a:rPr>
              <a:t>go Geocaching?</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Calibri"/>
              <a:cs typeface="Times New Roman"/>
            </a:endParaRPr>
          </a:p>
        </p:txBody>
      </p:sp>
    </p:spTree>
    <p:extLst>
      <p:ext uri="{BB962C8B-B14F-4D97-AF65-F5344CB8AC3E}">
        <p14:creationId xmlns:p14="http://schemas.microsoft.com/office/powerpoint/2010/main" val="417329728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dirty="0">
                <a:latin typeface="Calibri" panose="020F0502020204030204" pitchFamily="34" charset="0"/>
              </a:rPr>
              <a:t>What is a Cache?</a:t>
            </a:r>
          </a:p>
        </p:txBody>
      </p:sp>
      <p:sp>
        <p:nvSpPr>
          <p:cNvPr id="12291" name="Rectangle 3"/>
          <p:cNvSpPr>
            <a:spLocks noGrp="1" noChangeArrowheads="1"/>
          </p:cNvSpPr>
          <p:nvPr>
            <p:ph type="body" idx="1"/>
          </p:nvPr>
        </p:nvSpPr>
        <p:spPr>
          <a:xfrm>
            <a:off x="685800" y="2147888"/>
            <a:ext cx="4817662" cy="4114800"/>
          </a:xfrm>
        </p:spPr>
        <p:txBody>
          <a:bodyPr/>
          <a:lstStyle/>
          <a:p>
            <a:pPr>
              <a:lnSpc>
                <a:spcPct val="90000"/>
              </a:lnSpc>
            </a:pPr>
            <a:r>
              <a:rPr lang="en-US" sz="2000" dirty="0" smtClean="0">
                <a:latin typeface="Calibri" panose="020F0502020204030204" pitchFamily="34" charset="0"/>
              </a:rPr>
              <a:t>Any form (or size) of </a:t>
            </a:r>
            <a:r>
              <a:rPr lang="en-US" sz="2000" dirty="0">
                <a:latin typeface="Calibri" panose="020F0502020204030204" pitchFamily="34" charset="0"/>
              </a:rPr>
              <a:t>a </a:t>
            </a:r>
            <a:r>
              <a:rPr lang="en-US" sz="2000" dirty="0" smtClean="0">
                <a:latin typeface="Calibri" panose="020F0502020204030204" pitchFamily="34" charset="0"/>
              </a:rPr>
              <a:t>waterproof container that folks with a </a:t>
            </a:r>
            <a:r>
              <a:rPr lang="en-US" sz="2000" dirty="0" err="1" smtClean="0">
                <a:latin typeface="Calibri" panose="020F0502020204030204" pitchFamily="34" charset="0"/>
              </a:rPr>
              <a:t>gps</a:t>
            </a:r>
            <a:r>
              <a:rPr lang="en-US" sz="2000" dirty="0" smtClean="0">
                <a:latin typeface="Calibri" panose="020F0502020204030204" pitchFamily="34" charset="0"/>
              </a:rPr>
              <a:t> device can locate using coordinates. </a:t>
            </a:r>
          </a:p>
          <a:p>
            <a:pPr>
              <a:lnSpc>
                <a:spcPct val="90000"/>
              </a:lnSpc>
            </a:pPr>
            <a:endParaRPr lang="en-US" sz="2000" dirty="0">
              <a:latin typeface="Calibri" panose="020F0502020204030204" pitchFamily="34" charset="0"/>
            </a:endParaRPr>
          </a:p>
          <a:p>
            <a:r>
              <a:rPr lang="en-US" sz="2000" dirty="0" smtClean="0">
                <a:latin typeface="Calibri" panose="020F0502020204030204" pitchFamily="34" charset="0"/>
              </a:rPr>
              <a:t>No </a:t>
            </a:r>
            <a:r>
              <a:rPr lang="en-US" sz="2000" dirty="0">
                <a:latin typeface="Calibri" panose="020F0502020204030204" pitchFamily="34" charset="0"/>
              </a:rPr>
              <a:t>drugs, alcohol, </a:t>
            </a:r>
            <a:r>
              <a:rPr lang="en-US" sz="2000" dirty="0" err="1" smtClean="0">
                <a:latin typeface="Calibri" panose="020F0502020204030204" pitchFamily="34" charset="0"/>
              </a:rPr>
              <a:t>foodor</a:t>
            </a:r>
            <a:r>
              <a:rPr lang="en-US" sz="2000" dirty="0" smtClean="0">
                <a:latin typeface="Calibri" panose="020F0502020204030204" pitchFamily="34" charset="0"/>
              </a:rPr>
              <a:t> </a:t>
            </a:r>
            <a:r>
              <a:rPr lang="en-US" sz="2000" dirty="0">
                <a:latin typeface="Calibri" panose="020F0502020204030204" pitchFamily="34" charset="0"/>
              </a:rPr>
              <a:t>weapons should </a:t>
            </a:r>
            <a:r>
              <a:rPr lang="en-US" sz="2000" dirty="0" smtClean="0">
                <a:latin typeface="Calibri" panose="020F0502020204030204" pitchFamily="34" charset="0"/>
              </a:rPr>
              <a:t>ever be left in a cache.</a:t>
            </a:r>
            <a:endParaRPr lang="en-US" sz="2000" dirty="0">
              <a:latin typeface="Calibri" panose="020F050202020403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88342">
            <a:off x="6682505" y="3396070"/>
            <a:ext cx="2219973" cy="299767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24741">
            <a:off x="685800" y="4756687"/>
            <a:ext cx="2667000" cy="17668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7400" y="1318737"/>
            <a:ext cx="2873124" cy="215484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964626">
            <a:off x="5122299" y="3130191"/>
            <a:ext cx="1116482" cy="1676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64075" y="4807645"/>
            <a:ext cx="2227385" cy="166497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xmlns:p14="http://schemas.microsoft.com/office/powerpoint/2010/main">
    <p:cover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dirty="0">
                <a:latin typeface="Calibri"/>
              </a:rPr>
              <a:t>Credits</a:t>
            </a:r>
          </a:p>
        </p:txBody>
      </p:sp>
      <p:sp>
        <p:nvSpPr>
          <p:cNvPr id="9219" name="Rectangle 3"/>
          <p:cNvSpPr>
            <a:spLocks noGrp="1" noChangeArrowheads="1"/>
          </p:cNvSpPr>
          <p:nvPr>
            <p:ph type="body" idx="1"/>
          </p:nvPr>
        </p:nvSpPr>
        <p:spPr>
          <a:xfrm>
            <a:off x="381000" y="2667000"/>
            <a:ext cx="8381038" cy="1978025"/>
          </a:xfrm>
        </p:spPr>
        <p:txBody>
          <a:bodyPr/>
          <a:lstStyle/>
          <a:p>
            <a:r>
              <a:rPr lang="en-US" sz="2400" dirty="0">
                <a:latin typeface="Calibri" panose="020F0502020204030204" pitchFamily="34" charset="0"/>
              </a:rPr>
              <a:t>Information: </a:t>
            </a:r>
            <a:r>
              <a:rPr lang="en-US" sz="2400" dirty="0">
                <a:latin typeface="Calibri" panose="020F0502020204030204" pitchFamily="34" charset="0"/>
                <a:hlinkClick r:id="rId3"/>
              </a:rPr>
              <a:t>www.geocaching.com</a:t>
            </a:r>
            <a:endParaRPr lang="en-US" sz="2400" dirty="0">
              <a:latin typeface="Calibri" panose="020F0502020204030204" pitchFamily="34" charset="0"/>
            </a:endParaRPr>
          </a:p>
          <a:p>
            <a:r>
              <a:rPr lang="en-US" sz="2400" dirty="0" err="1">
                <a:latin typeface="Calibri" panose="020F0502020204030204" pitchFamily="34" charset="0"/>
              </a:rPr>
              <a:t>Explorist</a:t>
            </a:r>
            <a:r>
              <a:rPr lang="en-US" sz="2400" dirty="0">
                <a:latin typeface="Calibri" panose="020F0502020204030204" pitchFamily="34" charset="0"/>
              </a:rPr>
              <a:t> GPS Image: </a:t>
            </a:r>
            <a:r>
              <a:rPr lang="en-US" sz="2400" dirty="0">
                <a:latin typeface="Calibri" panose="020F0502020204030204" pitchFamily="34" charset="0"/>
                <a:hlinkClick r:id="rId4"/>
              </a:rPr>
              <a:t>http://www.magellangps.com/products/</a:t>
            </a:r>
            <a:endParaRPr lang="en-US" sz="2400" dirty="0">
              <a:latin typeface="Calibri" panose="020F0502020204030204" pitchFamily="34" charset="0"/>
            </a:endParaRPr>
          </a:p>
          <a:p>
            <a:r>
              <a:rPr lang="en-US" sz="2400" dirty="0" err="1">
                <a:latin typeface="Calibri" panose="020F0502020204030204" pitchFamily="34" charset="0"/>
              </a:rPr>
              <a:t>BrainPop</a:t>
            </a:r>
          </a:p>
          <a:p>
            <a:pPr marL="0" indent="0">
              <a:buNone/>
            </a:pPr>
            <a:endParaRPr lang="en-US" sz="2400" dirty="0">
              <a:latin typeface="Calibri" panose="020F0502020204030204" pitchFamily="34" charset="0"/>
            </a:endParaRPr>
          </a:p>
        </p:txBody>
      </p:sp>
    </p:spTree>
  </p:cSld>
  <p:clrMapOvr>
    <a:masterClrMapping/>
  </p:clrMapOvr>
  <p:transition xmlns:p14="http://schemas.microsoft.com/office/powerpoint/2010/main">
    <p:cover dir="r"/>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Dave Ulmer">
            <a:hlinkClick r:id="rId3" action="ppaction://hlinkfile"/>
          </p:cNvPr>
          <p:cNvPicPr>
            <a:picLocks noChangeAspect="1" noChangeArrowheads="1"/>
          </p:cNvPicPr>
          <p:nvPr/>
        </p:nvPicPr>
        <p:blipFill>
          <a:blip r:embed="rId4"/>
          <a:srcRect/>
          <a:stretch>
            <a:fillRect/>
          </a:stretch>
        </p:blipFill>
        <p:spPr bwMode="auto">
          <a:xfrm>
            <a:off x="3886200" y="1905000"/>
            <a:ext cx="4381500" cy="2921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3556" name="Text Box 4"/>
          <p:cNvSpPr txBox="1">
            <a:spLocks noChangeArrowheads="1"/>
          </p:cNvSpPr>
          <p:nvPr/>
        </p:nvSpPr>
        <p:spPr bwMode="auto">
          <a:xfrm>
            <a:off x="563562" y="5039519"/>
            <a:ext cx="2514600" cy="641350"/>
          </a:xfrm>
          <a:prstGeom prst="rect">
            <a:avLst/>
          </a:prstGeom>
          <a:noFill/>
          <a:ln w="9525">
            <a:noFill/>
            <a:miter lim="800000"/>
            <a:headEnd/>
            <a:tailEnd/>
          </a:ln>
          <a:effectLst/>
        </p:spPr>
        <p:txBody>
          <a:bodyPr>
            <a:spAutoFit/>
          </a:bodyPr>
          <a:lstStyle/>
          <a:p>
            <a:pPr>
              <a:spcBef>
                <a:spcPct val="50000"/>
              </a:spcBef>
            </a:pPr>
            <a:r>
              <a:rPr lang="en-US" sz="1800" i="1" dirty="0">
                <a:latin typeface="Calibri" panose="020F0502020204030204" pitchFamily="34" charset="0"/>
              </a:rPr>
              <a:t>Image from: www.groundspeak.com</a:t>
            </a:r>
          </a:p>
        </p:txBody>
      </p:sp>
      <p:sp>
        <p:nvSpPr>
          <p:cNvPr id="23557" name="Text Box 5"/>
          <p:cNvSpPr txBox="1">
            <a:spLocks noChangeArrowheads="1"/>
          </p:cNvSpPr>
          <p:nvPr/>
        </p:nvSpPr>
        <p:spPr bwMode="auto">
          <a:xfrm>
            <a:off x="3524250" y="5586618"/>
            <a:ext cx="5105400" cy="1446550"/>
          </a:xfrm>
          <a:prstGeom prst="rect">
            <a:avLst/>
          </a:prstGeom>
          <a:noFill/>
          <a:ln w="9525">
            <a:noFill/>
            <a:miter lim="800000"/>
            <a:headEnd/>
            <a:tailEnd/>
          </a:ln>
          <a:effectLst/>
        </p:spPr>
        <p:txBody>
          <a:bodyPr>
            <a:spAutoFit/>
          </a:bodyPr>
          <a:lstStyle/>
          <a:p>
            <a:pPr>
              <a:spcBef>
                <a:spcPct val="50000"/>
              </a:spcBef>
            </a:pPr>
            <a:r>
              <a:rPr lang="en-US" sz="1600" b="1" dirty="0">
                <a:solidFill>
                  <a:srgbClr val="0033CC"/>
                </a:solidFill>
                <a:latin typeface="Calibri" charset="0"/>
                <a:hlinkClick r:id="rId5"/>
              </a:rPr>
              <a:t>http://youtu.be/LMHZcgM11GU</a:t>
            </a:r>
          </a:p>
          <a:p>
            <a:pPr>
              <a:spcBef>
                <a:spcPct val="50000"/>
              </a:spcBef>
            </a:pPr>
            <a:r>
              <a:rPr lang="en-US" sz="1600" dirty="0">
                <a:latin typeface="Calibri" panose="020F0502020204030204" pitchFamily="34" charset="0"/>
              </a:rPr>
              <a:t>video clip of first geocache, or click on picture to watch</a:t>
            </a:r>
          </a:p>
          <a:p>
            <a:pPr>
              <a:spcBef>
                <a:spcPct val="50000"/>
              </a:spcBef>
            </a:pPr>
            <a:r>
              <a:rPr lang="en-US" sz="1600" dirty="0">
                <a:latin typeface="Calibri" panose="020F0502020204030204" pitchFamily="34" charset="0"/>
              </a:rPr>
              <a:t>(Need </a:t>
            </a:r>
            <a:r>
              <a:rPr lang="en-US" sz="1600" dirty="0">
                <a:solidFill>
                  <a:srgbClr val="000000"/>
                </a:solidFill>
                <a:latin typeface="Calibri" panose="020F0502020204030204" pitchFamily="34" charset="0"/>
              </a:rPr>
              <a:t>DivX codex to watch video)</a:t>
            </a:r>
          </a:p>
          <a:p>
            <a:pPr>
              <a:spcBef>
                <a:spcPct val="50000"/>
              </a:spcBef>
            </a:pPr>
            <a:endParaRPr lang="en-US" sz="1600" dirty="0">
              <a:latin typeface="Calibri" panose="020F0502020204030204" pitchFamily="34" charset="0"/>
            </a:endParaRPr>
          </a:p>
        </p:txBody>
      </p:sp>
      <p:pic>
        <p:nvPicPr>
          <p:cNvPr id="23558" name="Picture 6" descr="original stash"/>
          <p:cNvPicPr>
            <a:picLocks noChangeAspect="1" noChangeArrowheads="1"/>
          </p:cNvPicPr>
          <p:nvPr/>
        </p:nvPicPr>
        <p:blipFill>
          <a:blip r:embed="rId6"/>
          <a:srcRect/>
          <a:stretch>
            <a:fillRect/>
          </a:stretch>
        </p:blipFill>
        <p:spPr bwMode="auto">
          <a:xfrm>
            <a:off x="685800" y="3276600"/>
            <a:ext cx="2270125" cy="1728788"/>
          </a:xfrm>
          <a:prstGeom prst="rect">
            <a:avLst/>
          </a:prstGeom>
          <a:noFill/>
        </p:spPr>
      </p:pic>
      <p:sp>
        <p:nvSpPr>
          <p:cNvPr id="23559" name="Text Box 7"/>
          <p:cNvSpPr txBox="1">
            <a:spLocks noChangeArrowheads="1"/>
          </p:cNvSpPr>
          <p:nvPr/>
        </p:nvSpPr>
        <p:spPr bwMode="auto">
          <a:xfrm>
            <a:off x="3429000" y="5131594"/>
            <a:ext cx="5105400" cy="457200"/>
          </a:xfrm>
          <a:prstGeom prst="rect">
            <a:avLst/>
          </a:prstGeom>
          <a:noFill/>
          <a:ln w="9525">
            <a:noFill/>
            <a:miter lim="800000"/>
            <a:headEnd/>
            <a:tailEnd/>
          </a:ln>
          <a:effectLst/>
        </p:spPr>
        <p:txBody>
          <a:bodyPr>
            <a:spAutoFit/>
          </a:bodyPr>
          <a:lstStyle/>
          <a:p>
            <a:pPr>
              <a:spcBef>
                <a:spcPct val="50000"/>
              </a:spcBef>
            </a:pPr>
            <a:r>
              <a:rPr lang="en-US" dirty="0">
                <a:latin typeface="Calibri" panose="020F0502020204030204" pitchFamily="34" charset="0"/>
              </a:rPr>
              <a:t>Dave with original stash tribute plaque</a:t>
            </a:r>
          </a:p>
        </p:txBody>
      </p:sp>
      <p:sp>
        <p:nvSpPr>
          <p:cNvPr id="23560" name="Rectangle 8"/>
          <p:cNvSpPr>
            <a:spLocks noGrp="1" noChangeArrowheads="1"/>
          </p:cNvSpPr>
          <p:nvPr>
            <p:ph type="title"/>
          </p:nvPr>
        </p:nvSpPr>
        <p:spPr>
          <a:xfrm>
            <a:off x="0" y="914400"/>
            <a:ext cx="7772400" cy="1143000"/>
          </a:xfrm>
        </p:spPr>
        <p:txBody>
          <a:bodyPr/>
          <a:lstStyle/>
          <a:p>
            <a:r>
              <a:rPr lang="en-US" dirty="0">
                <a:latin typeface="Calibri" panose="020F0502020204030204" pitchFamily="34" charset="0"/>
              </a:rPr>
              <a:t>Founder of the First Geocache</a:t>
            </a:r>
          </a:p>
        </p:txBody>
      </p:sp>
      <p:sp>
        <p:nvSpPr>
          <p:cNvPr id="23561" name="Text Box 9"/>
          <p:cNvSpPr txBox="1">
            <a:spLocks noChangeArrowheads="1"/>
          </p:cNvSpPr>
          <p:nvPr/>
        </p:nvSpPr>
        <p:spPr bwMode="auto">
          <a:xfrm>
            <a:off x="457200" y="2057400"/>
            <a:ext cx="2971800" cy="641350"/>
          </a:xfrm>
          <a:prstGeom prst="rect">
            <a:avLst/>
          </a:prstGeom>
          <a:noFill/>
          <a:ln w="9525">
            <a:noFill/>
            <a:miter lim="800000"/>
            <a:headEnd/>
            <a:tailEnd/>
          </a:ln>
          <a:effectLst/>
        </p:spPr>
        <p:txBody>
          <a:bodyPr>
            <a:spAutoFit/>
          </a:bodyPr>
          <a:lstStyle/>
          <a:p>
            <a:pPr>
              <a:spcBef>
                <a:spcPct val="50000"/>
              </a:spcBef>
            </a:pPr>
            <a:r>
              <a:rPr lang="en-US" sz="3600" dirty="0">
                <a:latin typeface="Calibri" panose="020F0502020204030204" pitchFamily="34" charset="0"/>
              </a:rPr>
              <a:t>Dave Ulmer</a:t>
            </a:r>
          </a:p>
        </p:txBody>
      </p:sp>
    </p:spTree>
  </p:cSld>
  <p:clrMapOvr>
    <a:masterClrMapping/>
  </p:clrMapOvr>
  <p:transition xmlns:p14="http://schemas.microsoft.com/office/powerpoint/2010/main">
    <p:cover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3558"/>
                                        </p:tgtEl>
                                        <p:attrNameLst>
                                          <p:attrName>style.visibility</p:attrName>
                                        </p:attrNameLst>
                                      </p:cBhvr>
                                      <p:to>
                                        <p:strVal val="visible"/>
                                      </p:to>
                                    </p:set>
                                    <p:animEffect transition="in" filter="box(in)">
                                      <p:cBhvr>
                                        <p:cTn id="7" dur="500"/>
                                        <p:tgtEl>
                                          <p:spTgt spid="23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 Box 4"/>
          <p:cNvSpPr txBox="1">
            <a:spLocks noChangeArrowheads="1"/>
          </p:cNvSpPr>
          <p:nvPr/>
        </p:nvSpPr>
        <p:spPr bwMode="auto">
          <a:xfrm>
            <a:off x="3276600" y="6324600"/>
            <a:ext cx="2819400" cy="369332"/>
          </a:xfrm>
          <a:prstGeom prst="rect">
            <a:avLst/>
          </a:prstGeom>
          <a:noFill/>
          <a:ln w="9525">
            <a:noFill/>
            <a:miter lim="800000"/>
            <a:headEnd/>
            <a:tailEnd/>
          </a:ln>
          <a:effectLst/>
        </p:spPr>
        <p:txBody>
          <a:bodyPr wrap="square">
            <a:spAutoFit/>
          </a:bodyPr>
          <a:lstStyle/>
          <a:p>
            <a:pPr>
              <a:spcBef>
                <a:spcPct val="50000"/>
              </a:spcBef>
            </a:pPr>
            <a:r>
              <a:rPr lang="en-US" sz="1800" i="1" dirty="0">
                <a:latin typeface="Calibri" panose="020F0502020204030204" pitchFamily="34" charset="0"/>
              </a:rPr>
              <a:t>Video courtesy of </a:t>
            </a:r>
            <a:r>
              <a:rPr lang="en-US" sz="1800" i="1" dirty="0" smtClean="0">
                <a:latin typeface="Calibri" panose="020F0502020204030204" pitchFamily="34" charset="0"/>
              </a:rPr>
              <a:t> </a:t>
            </a:r>
            <a:r>
              <a:rPr lang="en-US" sz="1800" i="1" dirty="0" err="1" smtClean="0">
                <a:latin typeface="Calibri" panose="020F0502020204030204" pitchFamily="34" charset="0"/>
              </a:rPr>
              <a:t>BrainPop</a:t>
            </a:r>
            <a:endParaRPr lang="en-US" sz="1800" i="1" dirty="0">
              <a:latin typeface="Calibri" panose="020F0502020204030204" pitchFamily="34" charset="0"/>
            </a:endParaRPr>
          </a:p>
        </p:txBody>
      </p:sp>
      <p:pic>
        <p:nvPicPr>
          <p:cNvPr id="2" name="Tim and Moby Geocach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3999" y="1066800"/>
            <a:ext cx="6412675" cy="4800600"/>
          </a:xfrm>
          <a:prstGeom prst="rect">
            <a:avLst/>
          </a:prstGeom>
        </p:spPr>
      </p:pic>
      <p:sp>
        <p:nvSpPr>
          <p:cNvPr id="3" name="TextBox 2"/>
          <p:cNvSpPr txBox="1"/>
          <p:nvPr/>
        </p:nvSpPr>
        <p:spPr>
          <a:xfrm>
            <a:off x="1519988" y="253425"/>
            <a:ext cx="6717474" cy="584775"/>
          </a:xfrm>
          <a:prstGeom prst="rect">
            <a:avLst/>
          </a:prstGeom>
          <a:noFill/>
        </p:spPr>
        <p:txBody>
          <a:bodyPr wrap="square" rtlCol="0">
            <a:spAutoFit/>
          </a:bodyPr>
          <a:lstStyle/>
          <a:p>
            <a:r>
              <a:rPr lang="en-US" sz="3200" dirty="0" smtClean="0">
                <a:latin typeface="Calibri" panose="020F0502020204030204" pitchFamily="34" charset="0"/>
              </a:rPr>
              <a:t>How Does GPS Work for Geocaching?</a:t>
            </a:r>
            <a:endParaRPr lang="en-US" sz="3200" dirty="0">
              <a:latin typeface="Calibri" panose="020F0502020204030204" pitchFamily="34" charset="0"/>
            </a:endParaRPr>
          </a:p>
        </p:txBody>
      </p:sp>
    </p:spTree>
  </p:cSld>
  <p:clrMapOvr>
    <a:masterClrMapping/>
  </p:clrMapOvr>
  <p:transition xmlns:p14="http://schemas.microsoft.com/office/powerpoint/2010/main">
    <p:cover dir="r"/>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dirty="0">
                <a:latin typeface="Calibri" panose="020F0502020204030204" pitchFamily="34" charset="0"/>
              </a:rPr>
              <a:t>What exactly is a GPS Receiver?</a:t>
            </a:r>
          </a:p>
        </p:txBody>
      </p:sp>
      <p:pic>
        <p:nvPicPr>
          <p:cNvPr id="2" name="Picture 1"/>
          <p:cNvPicPr>
            <a:picLocks noChangeAspect="1"/>
          </p:cNvPicPr>
          <p:nvPr/>
        </p:nvPicPr>
        <p:blipFill>
          <a:blip r:embed="rId3"/>
          <a:stretch>
            <a:fillRect/>
          </a:stretch>
        </p:blipFill>
        <p:spPr>
          <a:xfrm>
            <a:off x="3361523" y="3720764"/>
            <a:ext cx="2927316" cy="1828126"/>
          </a:xfrm>
          <a:prstGeom prst="rect">
            <a:avLst/>
          </a:prstGeom>
        </p:spPr>
      </p:pic>
      <p:sp>
        <p:nvSpPr>
          <p:cNvPr id="10243" name="Rectangle 3"/>
          <p:cNvSpPr>
            <a:spLocks noGrp="1" noChangeArrowheads="1"/>
          </p:cNvSpPr>
          <p:nvPr>
            <p:ph type="body" idx="1"/>
          </p:nvPr>
        </p:nvSpPr>
        <p:spPr>
          <a:xfrm>
            <a:off x="911273" y="1860382"/>
            <a:ext cx="7772400" cy="4114800"/>
          </a:xfrm>
        </p:spPr>
        <p:txBody>
          <a:bodyPr/>
          <a:lstStyle/>
          <a:p>
            <a:r>
              <a:rPr lang="en-US" sz="2400" dirty="0" smtClean="0">
                <a:latin typeface="Calibri" panose="020F0502020204030204" pitchFamily="34" charset="0"/>
              </a:rPr>
              <a:t>Electronic </a:t>
            </a:r>
            <a:r>
              <a:rPr lang="en-US" sz="2400" dirty="0">
                <a:latin typeface="Calibri" panose="020F0502020204030204" pitchFamily="34" charset="0"/>
              </a:rPr>
              <a:t>device </a:t>
            </a:r>
            <a:r>
              <a:rPr lang="en-US" sz="2400" dirty="0" smtClean="0">
                <a:latin typeface="Calibri" panose="020F0502020204030204" pitchFamily="34" charset="0"/>
              </a:rPr>
              <a:t>determining </a:t>
            </a:r>
            <a:r>
              <a:rPr lang="en-US" sz="2400" dirty="0">
                <a:latin typeface="Calibri" panose="020F0502020204030204" pitchFamily="34" charset="0"/>
              </a:rPr>
              <a:t>approximate </a:t>
            </a:r>
            <a:r>
              <a:rPr lang="en-US" sz="2400" dirty="0" smtClean="0">
                <a:latin typeface="Calibri" panose="020F0502020204030204" pitchFamily="34" charset="0"/>
              </a:rPr>
              <a:t>location on </a:t>
            </a:r>
            <a:r>
              <a:rPr lang="en-US" sz="2400" dirty="0">
                <a:latin typeface="Calibri" panose="020F0502020204030204" pitchFamily="34" charset="0"/>
              </a:rPr>
              <a:t>the </a:t>
            </a:r>
            <a:r>
              <a:rPr lang="en-US" sz="2400" dirty="0" smtClean="0">
                <a:latin typeface="Calibri" panose="020F0502020204030204" pitchFamily="34" charset="0"/>
              </a:rPr>
              <a:t>planet.  Some </a:t>
            </a:r>
            <a:r>
              <a:rPr lang="en-US" sz="2400" dirty="0">
                <a:latin typeface="Calibri" panose="020F0502020204030204" pitchFamily="34" charset="0"/>
              </a:rPr>
              <a:t>units have </a:t>
            </a:r>
            <a:r>
              <a:rPr lang="en-US" sz="2400" dirty="0" smtClean="0">
                <a:latin typeface="Calibri" panose="020F0502020204030204" pitchFamily="34" charset="0"/>
              </a:rPr>
              <a:t>extra features like </a:t>
            </a:r>
            <a:r>
              <a:rPr lang="en-US" sz="2400" dirty="0">
                <a:latin typeface="Calibri" panose="020F0502020204030204" pitchFamily="34" charset="0"/>
              </a:rPr>
              <a:t>maps, built-in electronic compasses, etc</a:t>
            </a:r>
            <a:r>
              <a:rPr lang="en-US" sz="2400" dirty="0" smtClean="0">
                <a:latin typeface="Calibri" panose="020F0502020204030204" pitchFamily="34" charset="0"/>
              </a:rPr>
              <a:t>…</a:t>
            </a:r>
          </a:p>
          <a:p>
            <a:pPr marL="0" indent="0">
              <a:buNone/>
            </a:pPr>
            <a:endParaRPr lang="en-US" sz="2400" dirty="0" smtClean="0">
              <a:latin typeface="Calibri" panose="020F0502020204030204" pitchFamily="34" charset="0"/>
            </a:endParaRPr>
          </a:p>
          <a:p>
            <a:r>
              <a:rPr lang="en-US" sz="2400" dirty="0">
                <a:latin typeface="Calibri" panose="020F0502020204030204" pitchFamily="34" charset="0"/>
              </a:rPr>
              <a:t>E</a:t>
            </a:r>
            <a:r>
              <a:rPr lang="en-US" sz="2400" dirty="0" smtClean="0">
                <a:latin typeface="Calibri" panose="020F0502020204030204" pitchFamily="34" charset="0"/>
              </a:rPr>
              <a:t>xtremely </a:t>
            </a:r>
            <a:r>
              <a:rPr lang="en-US" sz="2400" dirty="0">
                <a:latin typeface="Calibri" panose="020F0502020204030204" pitchFamily="34" charset="0"/>
              </a:rPr>
              <a:t>accurate, thanks to their parallel multi-channel design</a:t>
            </a:r>
            <a:r>
              <a:rPr lang="en-US" sz="2400" dirty="0" smtClean="0">
                <a:latin typeface="Calibri" panose="020F0502020204030204" pitchFamily="34" charset="0"/>
              </a:rPr>
              <a:t>.</a:t>
            </a:r>
          </a:p>
          <a:p>
            <a:pPr marL="0" indent="0">
              <a:buNone/>
            </a:pPr>
            <a:endParaRPr lang="en-US" sz="2400" dirty="0">
              <a:latin typeface="Calibri" panose="020F0502020204030204" pitchFamily="34" charset="0"/>
            </a:endParaRPr>
          </a:p>
          <a:p>
            <a:r>
              <a:rPr lang="en-US" sz="2400" dirty="0" smtClean="0">
                <a:latin typeface="Calibri" panose="020F0502020204030204" pitchFamily="34" charset="0"/>
              </a:rPr>
              <a:t>Average Cost: $100</a:t>
            </a:r>
          </a:p>
          <a:p>
            <a:pPr marL="0" indent="0">
              <a:buNone/>
            </a:pPr>
            <a:endParaRPr lang="en-US" sz="2400" dirty="0">
              <a:latin typeface="Calibri" panose="020F0502020204030204" pitchFamily="34" charset="0"/>
            </a:endParaRPr>
          </a:p>
          <a:p>
            <a:r>
              <a:rPr lang="en-US" sz="2400" dirty="0" smtClean="0">
                <a:latin typeface="Calibri" panose="020F0502020204030204" pitchFamily="34" charset="0"/>
              </a:rPr>
              <a:t>Smart Phone or 4G tablet!</a:t>
            </a:r>
          </a:p>
          <a:p>
            <a:pPr marL="0" indent="0">
              <a:buNone/>
            </a:pPr>
            <a:endParaRPr lang="en-US" sz="2400" dirty="0" smtClean="0">
              <a:latin typeface="Calibri" panose="020F0502020204030204" pitchFamily="34" charset="0"/>
            </a:endParaRPr>
          </a:p>
        </p:txBody>
      </p:sp>
      <p:pic>
        <p:nvPicPr>
          <p:cNvPr id="55298" name="Picture 2" descr="http://www.ericbuying.com/images/l/epcar/656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4114800"/>
            <a:ext cx="2305050" cy="23050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104063" y="4249995"/>
            <a:ext cx="1828800" cy="338554"/>
          </a:xfrm>
          <a:prstGeom prst="rect">
            <a:avLst/>
          </a:prstGeom>
          <a:noFill/>
        </p:spPr>
        <p:txBody>
          <a:bodyPr wrap="square" rtlCol="0">
            <a:spAutoFit/>
          </a:bodyPr>
          <a:lstStyle/>
          <a:p>
            <a:r>
              <a:rPr lang="en-US" sz="1600" dirty="0" smtClean="0">
                <a:solidFill>
                  <a:srgbClr val="FF0000"/>
                </a:solidFill>
                <a:latin typeface="Calibri" panose="020F0502020204030204" pitchFamily="34" charset="0"/>
              </a:rPr>
              <a:t>$34.00 for this mini</a:t>
            </a:r>
            <a:endParaRPr lang="en-US" sz="1600" dirty="0">
              <a:solidFill>
                <a:srgbClr val="FF0000"/>
              </a:solidFill>
              <a:latin typeface="Calibri" panose="020F0502020204030204" pitchFamily="34" charset="0"/>
            </a:endParaRPr>
          </a:p>
        </p:txBody>
      </p:sp>
      <p:pic>
        <p:nvPicPr>
          <p:cNvPr id="4" name="Picture 3"/>
          <p:cNvPicPr>
            <a:picLocks noChangeAspect="1"/>
          </p:cNvPicPr>
          <p:nvPr/>
        </p:nvPicPr>
        <p:blipFill>
          <a:blip r:embed="rId5"/>
          <a:stretch>
            <a:fillRect/>
          </a:stretch>
        </p:blipFill>
        <p:spPr>
          <a:xfrm>
            <a:off x="4647663" y="5259951"/>
            <a:ext cx="766717" cy="1273298"/>
          </a:xfrm>
          <a:prstGeom prst="rect">
            <a:avLst/>
          </a:prstGeom>
        </p:spPr>
      </p:pic>
      <p:pic>
        <p:nvPicPr>
          <p:cNvPr id="5" name="Picture 4"/>
          <p:cNvPicPr>
            <a:picLocks noChangeAspect="1"/>
          </p:cNvPicPr>
          <p:nvPr/>
        </p:nvPicPr>
        <p:blipFill>
          <a:blip r:embed="rId6"/>
          <a:stretch>
            <a:fillRect/>
          </a:stretch>
        </p:blipFill>
        <p:spPr>
          <a:xfrm>
            <a:off x="5603650" y="5836882"/>
            <a:ext cx="1289500" cy="932196"/>
          </a:xfrm>
          <a:prstGeom prst="rect">
            <a:avLst/>
          </a:prstGeom>
        </p:spPr>
      </p:pic>
    </p:spTree>
  </p:cSld>
  <p:clrMapOvr>
    <a:masterClrMapping/>
  </p:clrMapOvr>
  <p:transition xmlns:p14="http://schemas.microsoft.com/office/powerpoint/2010/main">
    <p:cover dir="r"/>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062" y="930275"/>
            <a:ext cx="8440737" cy="1143000"/>
          </a:xfrm>
        </p:spPr>
        <p:txBody>
          <a:bodyPr/>
          <a:lstStyle/>
          <a:p>
            <a:r>
              <a:rPr lang="en-US" dirty="0" smtClean="0">
                <a:latin typeface="Calibri" panose="020F0502020204030204" pitchFamily="34" charset="0"/>
              </a:rPr>
              <a:t>When Should You Use Geocaching?</a:t>
            </a:r>
            <a:endParaRPr lang="en-US" dirty="0">
              <a:latin typeface="Calibri" panose="020F0502020204030204" pitchFamily="34" charset="0"/>
            </a:endParaRPr>
          </a:p>
        </p:txBody>
      </p:sp>
      <p:sp>
        <p:nvSpPr>
          <p:cNvPr id="3" name="Content Placeholder 2"/>
          <p:cNvSpPr>
            <a:spLocks noGrp="1"/>
          </p:cNvSpPr>
          <p:nvPr>
            <p:ph idx="1"/>
          </p:nvPr>
        </p:nvSpPr>
        <p:spPr>
          <a:xfrm>
            <a:off x="898040" y="2058527"/>
            <a:ext cx="4753770" cy="4114800"/>
          </a:xfrm>
        </p:spPr>
        <p:txBody>
          <a:bodyPr/>
          <a:lstStyle/>
          <a:p>
            <a:pPr>
              <a:lnSpc>
                <a:spcPct val="150000"/>
              </a:lnSpc>
            </a:pPr>
            <a:r>
              <a:rPr lang="en-US" dirty="0" smtClean="0">
                <a:latin typeface="Calibri" panose="020F0502020204030204" pitchFamily="34" charset="0"/>
              </a:rPr>
              <a:t>Daytime</a:t>
            </a:r>
          </a:p>
          <a:p>
            <a:pPr>
              <a:lnSpc>
                <a:spcPct val="150000"/>
              </a:lnSpc>
            </a:pPr>
            <a:r>
              <a:rPr lang="en-US" dirty="0">
                <a:latin typeface="Calibri" panose="020F0502020204030204" pitchFamily="34" charset="0"/>
              </a:rPr>
              <a:t> </a:t>
            </a:r>
            <a:r>
              <a:rPr lang="en-US" dirty="0" smtClean="0">
                <a:latin typeface="Calibri" panose="020F0502020204030204" pitchFamily="34" charset="0"/>
              </a:rPr>
              <a:t>      </a:t>
            </a:r>
            <a:r>
              <a:rPr lang="en-US" dirty="0" err="1" smtClean="0">
                <a:latin typeface="Calibri" panose="020F0502020204030204" pitchFamily="34" charset="0"/>
              </a:rPr>
              <a:t>utside</a:t>
            </a:r>
            <a:endParaRPr lang="en-US" dirty="0" smtClean="0">
              <a:latin typeface="Calibri" panose="020F0502020204030204" pitchFamily="34" charset="0"/>
            </a:endParaRPr>
          </a:p>
          <a:p>
            <a:pPr>
              <a:lnSpc>
                <a:spcPct val="150000"/>
              </a:lnSpc>
            </a:pPr>
            <a:r>
              <a:rPr lang="en-US" dirty="0" smtClean="0">
                <a:latin typeface="Calibri" panose="020F0502020204030204" pitchFamily="34" charset="0"/>
              </a:rPr>
              <a:t>Curriculum</a:t>
            </a:r>
          </a:p>
          <a:p>
            <a:pPr>
              <a:lnSpc>
                <a:spcPct val="150000"/>
              </a:lnSpc>
            </a:pPr>
            <a:r>
              <a:rPr lang="en-US" dirty="0" smtClean="0">
                <a:latin typeface="Calibri" panose="020F0502020204030204" pitchFamily="34" charset="0"/>
              </a:rPr>
              <a:t>Field Trips</a:t>
            </a:r>
            <a:endParaRPr lang="en-US" dirty="0">
              <a:latin typeface="Calibri" panose="020F050202020403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45372"/>
            <a:ext cx="629265" cy="131020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2814061"/>
            <a:ext cx="774932" cy="77493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7070" y="2073275"/>
            <a:ext cx="2819400" cy="4239451"/>
          </a:xfrm>
          <a:prstGeom prst="rect">
            <a:avLst/>
          </a:prstGeom>
        </p:spPr>
      </p:pic>
    </p:spTree>
    <p:extLst>
      <p:ext uri="{BB962C8B-B14F-4D97-AF65-F5344CB8AC3E}">
        <p14:creationId xmlns:p14="http://schemas.microsoft.com/office/powerpoint/2010/main" val="10601997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lobal">
  <a:themeElements>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fontScheme name="Global">
      <a:majorFont>
        <a:latin typeface="Times New Roman"/>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lobal 1">
        <a:dk1>
          <a:srgbClr val="000000"/>
        </a:dk1>
        <a:lt1>
          <a:srgbClr val="FFFFCC"/>
        </a:lt1>
        <a:dk2>
          <a:srgbClr val="4D4D4D"/>
        </a:dk2>
        <a:lt2>
          <a:srgbClr val="FFCC00"/>
        </a:lt2>
        <a:accent1>
          <a:srgbClr val="FF9900"/>
        </a:accent1>
        <a:accent2>
          <a:srgbClr val="CC9900"/>
        </a:accent2>
        <a:accent3>
          <a:srgbClr val="B2B2B2"/>
        </a:accent3>
        <a:accent4>
          <a:srgbClr val="DADAAE"/>
        </a:accent4>
        <a:accent5>
          <a:srgbClr val="FFCAAA"/>
        </a:accent5>
        <a:accent6>
          <a:srgbClr val="B98A00"/>
        </a:accent6>
        <a:hlink>
          <a:srgbClr val="898743"/>
        </a:hlink>
        <a:folHlink>
          <a:srgbClr val="666633"/>
        </a:folHlink>
      </a:clrScheme>
      <a:clrMap bg1="dk2" tx1="lt1" bg2="dk1" tx2="lt2" accent1="accent1" accent2="accent2" accent3="accent3" accent4="accent4" accent5="accent5" accent6="accent6" hlink="hlink" folHlink="folHlink"/>
    </a:extraClrScheme>
    <a:extraClrScheme>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clrMap bg1="lt1" tx1="dk1" bg2="lt2" tx2="dk2" accent1="accent1" accent2="accent2" accent3="accent3" accent4="accent4" accent5="accent5" accent6="accent6" hlink="hlink" folHlink="folHlink"/>
    </a:extraClrScheme>
    <a:extraClrScheme>
      <a:clrScheme name="Global 3">
        <a:dk1>
          <a:srgbClr val="000000"/>
        </a:dk1>
        <a:lt1>
          <a:srgbClr val="FFFFFF"/>
        </a:lt1>
        <a:dk2>
          <a:srgbClr val="000000"/>
        </a:dk2>
        <a:lt2>
          <a:srgbClr val="FFFFFF"/>
        </a:lt2>
        <a:accent1>
          <a:srgbClr val="F8F8F8"/>
        </a:accent1>
        <a:accent2>
          <a:srgbClr val="969696"/>
        </a:accent2>
        <a:accent3>
          <a:srgbClr val="FFFFFF"/>
        </a:accent3>
        <a:accent4>
          <a:srgbClr val="000000"/>
        </a:accent4>
        <a:accent5>
          <a:srgbClr val="FBFBFB"/>
        </a:accent5>
        <a:accent6>
          <a:srgbClr val="878787"/>
        </a:accent6>
        <a:hlink>
          <a:srgbClr val="DDDDDD"/>
        </a:hlink>
        <a:folHlink>
          <a:srgbClr val="B2B2B2"/>
        </a:folHlink>
      </a:clrScheme>
      <a:clrMap bg1="lt1" tx1="dk1" bg2="lt2" tx2="dk2" accent1="accent1" accent2="accent2" accent3="accent3" accent4="accent4" accent5="accent5" accent6="accent6" hlink="hlink" folHlink="folHlink"/>
    </a:extraClrScheme>
    <a:extraClrScheme>
      <a:clrScheme name="Global 4">
        <a:dk1>
          <a:srgbClr val="000000"/>
        </a:dk1>
        <a:lt1>
          <a:srgbClr val="FFFFFF"/>
        </a:lt1>
        <a:dk2>
          <a:srgbClr val="000066"/>
        </a:dk2>
        <a:lt2>
          <a:srgbClr val="FFFFFF"/>
        </a:lt2>
        <a:accent1>
          <a:srgbClr val="FFFFCC"/>
        </a:accent1>
        <a:accent2>
          <a:srgbClr val="B5E0E3"/>
        </a:accent2>
        <a:accent3>
          <a:srgbClr val="FFFFFF"/>
        </a:accent3>
        <a:accent4>
          <a:srgbClr val="000000"/>
        </a:accent4>
        <a:accent5>
          <a:srgbClr val="FFFFE2"/>
        </a:accent5>
        <a:accent6>
          <a:srgbClr val="A4CBCE"/>
        </a:accent6>
        <a:hlink>
          <a:srgbClr val="BFDFFF"/>
        </a:hlink>
        <a:folHlink>
          <a:srgbClr val="99CCFF"/>
        </a:folHlink>
      </a:clrScheme>
      <a:clrMap bg1="lt1" tx1="dk1" bg2="lt2" tx2="dk2" accent1="accent1" accent2="accent2" accent3="accent3" accent4="accent4" accent5="accent5" accent6="accent6" hlink="hlink" folHlink="folHlink"/>
    </a:extraClrScheme>
    <a:extraClrScheme>
      <a:clrScheme name="Global 5">
        <a:dk1>
          <a:srgbClr val="000000"/>
        </a:dk1>
        <a:lt1>
          <a:srgbClr val="E9E6D9"/>
        </a:lt1>
        <a:dk2>
          <a:srgbClr val="666633"/>
        </a:dk2>
        <a:lt2>
          <a:srgbClr val="CEC7AA"/>
        </a:lt2>
        <a:accent1>
          <a:srgbClr val="FFFFCC"/>
        </a:accent1>
        <a:accent2>
          <a:srgbClr val="B5E0E3"/>
        </a:accent2>
        <a:accent3>
          <a:srgbClr val="F2F0E9"/>
        </a:accent3>
        <a:accent4>
          <a:srgbClr val="000000"/>
        </a:accent4>
        <a:accent5>
          <a:srgbClr val="FFFFE2"/>
        </a:accent5>
        <a:accent6>
          <a:srgbClr val="A4CBCE"/>
        </a:accent6>
        <a:hlink>
          <a:srgbClr val="B6AB82"/>
        </a:hlink>
        <a:folHlink>
          <a:srgbClr val="A0925E"/>
        </a:folHlink>
      </a:clrScheme>
      <a:clrMap bg1="lt1" tx1="dk1" bg2="lt2" tx2="dk2" accent1="accent1" accent2="accent2" accent3="accent3" accent4="accent4" accent5="accent5" accent6="accent6" hlink="hlink" folHlink="folHlink"/>
    </a:extraClrScheme>
    <a:extraClrScheme>
      <a:clrScheme name="Global 6">
        <a:dk1>
          <a:srgbClr val="1B3753"/>
        </a:dk1>
        <a:lt1>
          <a:srgbClr val="EAEAEA"/>
        </a:lt1>
        <a:dk2>
          <a:srgbClr val="336699"/>
        </a:dk2>
        <a:lt2>
          <a:srgbClr val="FFFFCC"/>
        </a:lt2>
        <a:accent1>
          <a:srgbClr val="BA8E46"/>
        </a:accent1>
        <a:accent2>
          <a:srgbClr val="46C0AF"/>
        </a:accent2>
        <a:accent3>
          <a:srgbClr val="ADB8CA"/>
        </a:accent3>
        <a:accent4>
          <a:srgbClr val="C8C8C8"/>
        </a:accent4>
        <a:accent5>
          <a:srgbClr val="D9C6B0"/>
        </a:accent5>
        <a:accent6>
          <a:srgbClr val="3FAE9E"/>
        </a:accent6>
        <a:hlink>
          <a:srgbClr val="93ACC3"/>
        </a:hlink>
        <a:folHlink>
          <a:srgbClr val="7897B4"/>
        </a:folHlink>
      </a:clrScheme>
      <a:clrMap bg1="dk2" tx1="lt1" bg2="dk1" tx2="lt2" accent1="accent1" accent2="accent2" accent3="accent3" accent4="accent4" accent5="accent5" accent6="accent6" hlink="hlink" folHlink="folHlink"/>
    </a:extraClrScheme>
    <a:extraClrScheme>
      <a:clrScheme name="Global 7">
        <a:dk1>
          <a:srgbClr val="000000"/>
        </a:dk1>
        <a:lt1>
          <a:srgbClr val="FFFFFF"/>
        </a:lt1>
        <a:dk2>
          <a:srgbClr val="000000"/>
        </a:dk2>
        <a:lt2>
          <a:srgbClr val="FFFFFF"/>
        </a:lt2>
        <a:accent1>
          <a:srgbClr val="FFFFCC"/>
        </a:accent1>
        <a:accent2>
          <a:srgbClr val="FFCC99"/>
        </a:accent2>
        <a:accent3>
          <a:srgbClr val="FFFFFF"/>
        </a:accent3>
        <a:accent4>
          <a:srgbClr val="000000"/>
        </a:accent4>
        <a:accent5>
          <a:srgbClr val="FFFFE2"/>
        </a:accent5>
        <a:accent6>
          <a:srgbClr val="E7B98A"/>
        </a:accent6>
        <a:hlink>
          <a:srgbClr val="FF9999"/>
        </a:hlink>
        <a:folHlink>
          <a:srgbClr val="E06360"/>
        </a:folHlink>
      </a:clrScheme>
      <a:clrMap bg1="lt1" tx1="dk1" bg2="lt2" tx2="dk2" accent1="accent1" accent2="accent2" accent3="accent3" accent4="accent4" accent5="accent5" accent6="accent6" hlink="hlink" folHlink="folHlink"/>
    </a:extraClrScheme>
    <a:extraClrScheme>
      <a:clrScheme name="Global 8">
        <a:dk1>
          <a:srgbClr val="000000"/>
        </a:dk1>
        <a:lt1>
          <a:srgbClr val="EAEAEA"/>
        </a:lt1>
        <a:dk2>
          <a:srgbClr val="17118B"/>
        </a:dk2>
        <a:lt2>
          <a:srgbClr val="FFFFCC"/>
        </a:lt2>
        <a:accent1>
          <a:srgbClr val="B2B2B2"/>
        </a:accent1>
        <a:accent2>
          <a:srgbClr val="54ABB2"/>
        </a:accent2>
        <a:accent3>
          <a:srgbClr val="ABAAC4"/>
        </a:accent3>
        <a:accent4>
          <a:srgbClr val="C8C8C8"/>
        </a:accent4>
        <a:accent5>
          <a:srgbClr val="D5D5D5"/>
        </a:accent5>
        <a:accent6>
          <a:srgbClr val="4B9BA1"/>
        </a:accent6>
        <a:hlink>
          <a:srgbClr val="4F49A3"/>
        </a:hlink>
        <a:folHlink>
          <a:srgbClr val="2E2573"/>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CBEA5DE6C026B4C81D622EEAA13536F" ma:contentTypeVersion="1" ma:contentTypeDescription="Create a new document." ma:contentTypeScope="" ma:versionID="f79ec0e03a2e9d90b0fc31810946a8d0">
  <xsd:schema xmlns:xsd="http://www.w3.org/2001/XMLSchema" xmlns:xs="http://www.w3.org/2001/XMLSchema" xmlns:p="http://schemas.microsoft.com/office/2006/metadata/properties" xmlns:ns3="3dd63e82-a4af-4512-b8d9-77f7f37a3648" targetNamespace="http://schemas.microsoft.com/office/2006/metadata/properties" ma:root="true" ma:fieldsID="17cff3977f217864cb75f60789a39bac" ns3:_="">
    <xsd:import namespace="3dd63e82-a4af-4512-b8d9-77f7f37a3648"/>
    <xsd:element name="properties">
      <xsd:complexType>
        <xsd:sequence>
          <xsd:element name="documentManagement">
            <xsd:complexType>
              <xsd:all>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d63e82-a4af-4512-b8d9-77f7f37a364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3dd63e82-a4af-4512-b8d9-77f7f37a3648">
      <UserInfo>
        <DisplayName>Cheryl Phillips</DisplayName>
        <AccountId>10</AccountId>
        <AccountType/>
      </UserInfo>
    </SharedWithUsers>
  </documentManagement>
</p:properties>
</file>

<file path=customXml/itemProps1.xml><?xml version="1.0" encoding="utf-8"?>
<ds:datastoreItem xmlns:ds="http://schemas.openxmlformats.org/officeDocument/2006/customXml" ds:itemID="{41D41C0D-F3BA-4B62-8786-191308A75D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d63e82-a4af-4512-b8d9-77f7f37a364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8D88B85-6BF3-4A41-9904-C20A1840D949}">
  <ds:schemaRefs>
    <ds:schemaRef ds:uri="http://schemas.microsoft.com/sharepoint/v3/contenttype/forms"/>
  </ds:schemaRefs>
</ds:datastoreItem>
</file>

<file path=customXml/itemProps3.xml><?xml version="1.0" encoding="utf-8"?>
<ds:datastoreItem xmlns:ds="http://schemas.openxmlformats.org/officeDocument/2006/customXml" ds:itemID="{D83D208C-5B09-4ADF-A7F5-3EE9789A02B0}">
  <ds:schemaRefs>
    <ds:schemaRef ds:uri="http://purl.org/dc/elements/1.1/"/>
    <ds:schemaRef ds:uri="http://schemas.microsoft.com/office/2006/metadata/properties"/>
    <ds:schemaRef ds:uri="3dd63e82-a4af-4512-b8d9-77f7f37a3648"/>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7089</TotalTime>
  <Words>3436</Words>
  <Application>Microsoft Macintosh PowerPoint</Application>
  <PresentationFormat>On-screen Show (4:3)</PresentationFormat>
  <Paragraphs>344</Paragraphs>
  <Slides>50</Slides>
  <Notes>49</Notes>
  <HiddenSlides>0</HiddenSlides>
  <MMClips>2</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Global</vt:lpstr>
      <vt:lpstr>Caching in on Technology  GPS and Geocaching</vt:lpstr>
      <vt:lpstr>Geocaching – Gone Viral!</vt:lpstr>
      <vt:lpstr>What is Geocaching?</vt:lpstr>
      <vt:lpstr>Why Geocache?</vt:lpstr>
      <vt:lpstr>What is a Cache?</vt:lpstr>
      <vt:lpstr>Founder of the First Geocache</vt:lpstr>
      <vt:lpstr>PowerPoint Presentation</vt:lpstr>
      <vt:lpstr>What exactly is a GPS Receiver?</vt:lpstr>
      <vt:lpstr>When Should You Use Geocaching?</vt:lpstr>
      <vt:lpstr>Where Should I Hide a Cache?</vt:lpstr>
      <vt:lpstr>How do I find a cache?</vt:lpstr>
      <vt:lpstr>Geocache Jargon</vt:lpstr>
      <vt:lpstr>Jargon Continued…</vt:lpstr>
      <vt:lpstr>Geocaching for Instruction</vt:lpstr>
      <vt:lpstr>PowerPoint Presentation</vt:lpstr>
      <vt:lpstr>Mark a Waypoint (cache)</vt:lpstr>
      <vt:lpstr>Waypoints and Cache Boxes</vt:lpstr>
      <vt:lpstr>EasyGPS</vt:lpstr>
      <vt:lpstr>Loading Coordinates/Waypoints</vt:lpstr>
      <vt:lpstr>Best Practices - On-Campus Tips!</vt:lpstr>
      <vt:lpstr>Best Practices - Off-Campus Tips</vt:lpstr>
      <vt:lpstr>Etiquette – When you Find a Cache</vt:lpstr>
      <vt:lpstr>PowerPoint Presentation</vt:lpstr>
      <vt:lpstr>PowerPoint Presentation</vt:lpstr>
      <vt:lpstr>PowerPoint Presentation</vt:lpstr>
      <vt:lpstr>PowerPoint Presentation</vt:lpstr>
      <vt:lpstr>PowerPoint Presentation</vt:lpstr>
      <vt:lpstr>PowerPoint Presentation</vt:lpstr>
      <vt:lpstr>Using Geocaching.com</vt:lpstr>
      <vt:lpstr>Geocaching.com</vt:lpstr>
      <vt:lpstr>Hide and Register a Cache</vt:lpstr>
      <vt:lpstr>Registering a Cache</vt:lpstr>
      <vt:lpstr>More Cache Details:</vt:lpstr>
      <vt:lpstr>Geocaching Today at VSTE </vt:lpstr>
      <vt:lpstr>Finding a Waypoint with etrex 10</vt:lpstr>
      <vt:lpstr>Activate a Trackable (Travel Bug)</vt:lpstr>
      <vt:lpstr>Trackable Details</vt:lpstr>
      <vt:lpstr>Trackable’s Homepage and Making the Drop</vt:lpstr>
      <vt:lpstr>After Activation – The Drop</vt:lpstr>
      <vt:lpstr>Tracking the Trackables</vt:lpstr>
      <vt:lpstr>Geocaching  Clubs on the Net</vt:lpstr>
      <vt:lpstr>So what are you waiting for? Let’s go Geocaching!</vt:lpstr>
      <vt:lpstr>Best Practices, Tools, Resources</vt:lpstr>
      <vt:lpstr>Deeper Learning Approaches </vt:lpstr>
      <vt:lpstr> Roadblocks   </vt:lpstr>
      <vt:lpstr>PowerPoint Presentation</vt:lpstr>
      <vt:lpstr>VSTE Community of Practice</vt:lpstr>
      <vt:lpstr>Door Prizes!!!</vt:lpstr>
      <vt:lpstr>PowerPoint Presentation</vt:lpstr>
      <vt:lpstr>Credits</vt:lpstr>
    </vt:vector>
  </TitlesOfParts>
  <Company>Our Saviour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Geocaching Club</dc:title>
  <dc:creator>Our Saviour</dc:creator>
  <cp:lastModifiedBy>cheryl phillips</cp:lastModifiedBy>
  <cp:revision>228</cp:revision>
  <dcterms:created xsi:type="dcterms:W3CDTF">2006-09-14T14:34:58Z</dcterms:created>
  <dcterms:modified xsi:type="dcterms:W3CDTF">2014-12-08T05:50:48Z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0x0101003CBEA5DE6C026B4C81D622EEAA13536F</vt:lpwstr>
  </property>
</Properties>
</file>